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320" r:id="rId3"/>
    <p:sldId id="259" r:id="rId4"/>
    <p:sldId id="260" r:id="rId5"/>
    <p:sldId id="287" r:id="rId6"/>
    <p:sldId id="329" r:id="rId7"/>
    <p:sldId id="325" r:id="rId8"/>
    <p:sldId id="313" r:id="rId9"/>
    <p:sldId id="326" r:id="rId10"/>
    <p:sldId id="328" r:id="rId11"/>
    <p:sldId id="314" r:id="rId12"/>
    <p:sldId id="387" r:id="rId13"/>
    <p:sldId id="363" r:id="rId14"/>
    <p:sldId id="364" r:id="rId15"/>
    <p:sldId id="365" r:id="rId16"/>
    <p:sldId id="366" r:id="rId17"/>
    <p:sldId id="367" r:id="rId18"/>
    <p:sldId id="336" r:id="rId19"/>
    <p:sldId id="341" r:id="rId20"/>
    <p:sldId id="348" r:id="rId21"/>
    <p:sldId id="349" r:id="rId22"/>
    <p:sldId id="343" r:id="rId23"/>
    <p:sldId id="375" r:id="rId24"/>
    <p:sldId id="344" r:id="rId25"/>
    <p:sldId id="346" r:id="rId26"/>
    <p:sldId id="350" r:id="rId27"/>
    <p:sldId id="351" r:id="rId28"/>
    <p:sldId id="382" r:id="rId29"/>
    <p:sldId id="383" r:id="rId30"/>
    <p:sldId id="372" r:id="rId31"/>
    <p:sldId id="352" r:id="rId32"/>
    <p:sldId id="353" r:id="rId33"/>
    <p:sldId id="388" r:id="rId34"/>
    <p:sldId id="380" r:id="rId35"/>
    <p:sldId id="345" r:id="rId36"/>
    <p:sldId id="379" r:id="rId37"/>
    <p:sldId id="378" r:id="rId38"/>
    <p:sldId id="390" r:id="rId39"/>
    <p:sldId id="389" r:id="rId40"/>
    <p:sldId id="361" r:id="rId41"/>
    <p:sldId id="377" r:id="rId42"/>
    <p:sldId id="376" r:id="rId43"/>
    <p:sldId id="384" r:id="rId44"/>
    <p:sldId id="385" r:id="rId45"/>
    <p:sldId id="386" r:id="rId46"/>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39" d="100"/>
          <a:sy n="139" d="100"/>
        </p:scale>
        <p:origin x="126" y="3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D6F3E-9BEE-442A-96B3-37380DCD9DA1}" type="datetimeFigureOut">
              <a:rPr lang="nl-NL" smtClean="0"/>
              <a:t>24-5-2024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6758D-6059-4CE4-92AB-EDEC57600E54}" type="slidenum">
              <a:rPr lang="nl-NL" smtClean="0"/>
              <a:t>‹nr.›</a:t>
            </a:fld>
            <a:endParaRPr lang="nl-NL"/>
          </a:p>
        </p:txBody>
      </p:sp>
    </p:spTree>
    <p:extLst>
      <p:ext uri="{BB962C8B-B14F-4D97-AF65-F5344CB8AC3E}">
        <p14:creationId xmlns:p14="http://schemas.microsoft.com/office/powerpoint/2010/main" val="68327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521500" y="468000"/>
            <a:ext cx="8100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noAutofit/>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Tree>
    <p:extLst>
      <p:ext uri="{BB962C8B-B14F-4D97-AF65-F5344CB8AC3E}">
        <p14:creationId xmlns:p14="http://schemas.microsoft.com/office/powerpoint/2010/main" val="192247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788400"/>
            <a:ext cx="8100000" cy="532800"/>
          </a:xfrm>
        </p:spPr>
        <p:txBody>
          <a:bodyPr/>
          <a:lstStyle>
            <a:lvl1pPr>
              <a:defRPr baseline="0"/>
            </a:lvl1pPr>
          </a:lstStyle>
          <a:p>
            <a:r>
              <a:rPr lang="nl-NL" dirty="0"/>
              <a:t>Dank voor uw aandacht</a:t>
            </a:r>
          </a:p>
        </p:txBody>
      </p:sp>
      <p:sp>
        <p:nvSpPr>
          <p:cNvPr id="7" name="Rechthoek 6"/>
          <p:cNvSpPr/>
          <p:nvPr/>
        </p:nvSpPr>
        <p:spPr>
          <a:xfrm>
            <a:off x="0" y="4637505"/>
            <a:ext cx="9144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9" name="Groep 58"/>
          <p:cNvGrpSpPr/>
          <p:nvPr/>
        </p:nvGrpSpPr>
        <p:grpSpPr>
          <a:xfrm>
            <a:off x="7488238" y="4356100"/>
            <a:ext cx="647700" cy="928688"/>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2415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tx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0" y="4383446"/>
            <a:ext cx="2440350" cy="304088"/>
          </a:xfrm>
          <a:prstGeom prst="rect">
            <a:avLst/>
          </a:prstGeom>
        </p:spPr>
      </p:pic>
      <p:sp>
        <p:nvSpPr>
          <p:cNvPr id="9" name="Rechthoek 8"/>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8503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22000" y="787149"/>
            <a:ext cx="8100000" cy="533400"/>
          </a:xfrm>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0"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1"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78196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dirty="0"/>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522000" y="1526001"/>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80855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784800"/>
            <a:ext cx="8100000" cy="532800"/>
          </a:xfrm>
        </p:spPr>
        <p:txBody>
          <a:bodyPr/>
          <a:lstStyle/>
          <a:p>
            <a:r>
              <a:rPr lang="nl-NL"/>
              <a:t>Klik om stijl te bewerken</a:t>
            </a:r>
            <a:endParaRPr lang="nl-NL" dirty="0"/>
          </a:p>
        </p:txBody>
      </p:sp>
      <p:sp>
        <p:nvSpPr>
          <p:cNvPr id="9" name="Tijdelijke aanduiding voor grafiek 8"/>
          <p:cNvSpPr>
            <a:spLocks noGrp="1"/>
          </p:cNvSpPr>
          <p:nvPr>
            <p:ph type="chart" sz="quarter" idx="13"/>
          </p:nvPr>
        </p:nvSpPr>
        <p:spPr>
          <a:xfrm>
            <a:off x="4647600" y="1526400"/>
            <a:ext cx="3974900" cy="28260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527182"/>
            <a:ext cx="40392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1526400"/>
            <a:ext cx="40392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526400"/>
            <a:ext cx="3974900" cy="28260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2"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10" name="Titel 1"/>
          <p:cNvSpPr>
            <a:spLocks noGrp="1"/>
          </p:cNvSpPr>
          <p:nvPr>
            <p:ph type="title"/>
          </p:nvPr>
        </p:nvSpPr>
        <p:spPr>
          <a:xfrm>
            <a:off x="522000" y="784800"/>
            <a:ext cx="8100000" cy="532800"/>
          </a:xfrm>
        </p:spPr>
        <p:txBody>
          <a:bodyPr/>
          <a:lstStyle/>
          <a:p>
            <a:r>
              <a:rPr lang="nl-NL"/>
              <a:t>Klik om stijl te bewerken</a:t>
            </a:r>
            <a:endParaRPr lang="nl-NL" dirty="0"/>
          </a:p>
        </p:txBody>
      </p:sp>
    </p:spTree>
    <p:extLst>
      <p:ext uri="{BB962C8B-B14F-4D97-AF65-F5344CB8AC3E}">
        <p14:creationId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1526400"/>
            <a:ext cx="8101000" cy="2826000"/>
          </a:xfrm>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8" name="Titel 1"/>
          <p:cNvSpPr>
            <a:spLocks noGrp="1"/>
          </p:cNvSpPr>
          <p:nvPr>
            <p:ph type="title"/>
          </p:nvPr>
        </p:nvSpPr>
        <p:spPr>
          <a:xfrm>
            <a:off x="522000" y="784800"/>
            <a:ext cx="8100000" cy="532800"/>
          </a:xfrm>
        </p:spPr>
        <p:txBody>
          <a:bodyPr/>
          <a:lstStyle/>
          <a:p>
            <a:r>
              <a:rPr lang="nl-NL"/>
              <a:t>Klik om stijl te bewerken</a:t>
            </a:r>
            <a:endParaRPr lang="nl-NL" dirty="0"/>
          </a:p>
        </p:txBody>
      </p:sp>
    </p:spTree>
    <p:extLst>
      <p:ext uri="{BB962C8B-B14F-4D97-AF65-F5344CB8AC3E}">
        <p14:creationId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444698"/>
            <a:ext cx="8101000" cy="3909600"/>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9144000" cy="51434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p:nvGrpSpPr>
        <p:grpSpPr>
          <a:xfrm>
            <a:off x="5867400" y="4698206"/>
            <a:ext cx="2427288" cy="226220"/>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782946"/>
            <a:ext cx="81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1525378"/>
            <a:ext cx="8100000" cy="3152632"/>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4810807"/>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endParaRPr lang="nl-NL" dirty="0"/>
          </a:p>
        </p:txBody>
      </p:sp>
      <p:sp>
        <p:nvSpPr>
          <p:cNvPr id="5" name="Tijdelijke aanduiding voor voettekst 4"/>
          <p:cNvSpPr>
            <a:spLocks noGrp="1"/>
          </p:cNvSpPr>
          <p:nvPr>
            <p:ph type="ftr" sz="quarter" idx="3"/>
          </p:nvPr>
        </p:nvSpPr>
        <p:spPr>
          <a:xfrm>
            <a:off x="2790000" y="4810807"/>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522000" y="4810807"/>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
        <p:nvSpPr>
          <p:cNvPr id="7" name="Rechthoek 6"/>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522000" y="4680000"/>
            <a:ext cx="8100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64000" y="4811400"/>
            <a:ext cx="1148400" cy="1422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seksualiteit.nl/" TargetMode="External"/><Relationship Id="rId7" Type="http://schemas.openxmlformats.org/officeDocument/2006/relationships/image" Target="../media/image54.png"/><Relationship Id="rId2" Type="http://schemas.openxmlformats.org/officeDocument/2006/relationships/hyperlink" Target="http://www.rutgers.nl/" TargetMode="Externa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hyperlink" Target="http://www.sickandsex.nl/" TargetMode="External"/><Relationship Id="rId4" Type="http://schemas.openxmlformats.org/officeDocument/2006/relationships/hyperlink" Target="http://www.sense.info/"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82A49-7FCE-8F2B-4992-E6ABBBD169F0}"/>
              </a:ext>
            </a:extLst>
          </p:cNvPr>
          <p:cNvSpPr>
            <a:spLocks noGrp="1"/>
          </p:cNvSpPr>
          <p:nvPr>
            <p:ph type="ctrTitle"/>
          </p:nvPr>
        </p:nvSpPr>
        <p:spPr/>
        <p:txBody>
          <a:bodyPr/>
          <a:lstStyle/>
          <a:p>
            <a:r>
              <a:rPr lang="nl-NL" dirty="0"/>
              <a:t>Samen Sterk</a:t>
            </a:r>
          </a:p>
        </p:txBody>
      </p:sp>
      <p:sp>
        <p:nvSpPr>
          <p:cNvPr id="3" name="Ondertitel 2">
            <a:extLst>
              <a:ext uri="{FF2B5EF4-FFF2-40B4-BE49-F238E27FC236}">
                <a16:creationId xmlns:a16="http://schemas.microsoft.com/office/drawing/2014/main" id="{C15B58A4-4691-E9E0-BBA2-241D477E460F}"/>
              </a:ext>
            </a:extLst>
          </p:cNvPr>
          <p:cNvSpPr>
            <a:spLocks noGrp="1"/>
          </p:cNvSpPr>
          <p:nvPr>
            <p:ph type="subTitle" idx="1"/>
          </p:nvPr>
        </p:nvSpPr>
        <p:spPr/>
        <p:txBody>
          <a:bodyPr/>
          <a:lstStyle/>
          <a:p>
            <a:r>
              <a:rPr lang="nl-NL" sz="3200" dirty="0"/>
              <a:t>Seksuele gezondheid, intimiteit en relaties</a:t>
            </a:r>
          </a:p>
        </p:txBody>
      </p:sp>
      <p:sp>
        <p:nvSpPr>
          <p:cNvPr id="4" name="Tijdelijke aanduiding voor tekst 3">
            <a:extLst>
              <a:ext uri="{FF2B5EF4-FFF2-40B4-BE49-F238E27FC236}">
                <a16:creationId xmlns:a16="http://schemas.microsoft.com/office/drawing/2014/main" id="{C42266C0-C6A3-39F6-A755-399EC19D6AC3}"/>
              </a:ext>
            </a:extLst>
          </p:cNvPr>
          <p:cNvSpPr>
            <a:spLocks noGrp="1"/>
          </p:cNvSpPr>
          <p:nvPr>
            <p:ph type="body" sz="quarter" idx="10"/>
          </p:nvPr>
        </p:nvSpPr>
        <p:spPr/>
        <p:txBody>
          <a:bodyPr/>
          <a:lstStyle/>
          <a:p>
            <a:r>
              <a:rPr lang="nl-NL" dirty="0"/>
              <a:t>Nierpatiënten Vereniging Nederland</a:t>
            </a:r>
          </a:p>
          <a:p>
            <a:r>
              <a:rPr lang="nl-NL" dirty="0"/>
              <a:t>25-5-2024</a:t>
            </a:r>
          </a:p>
        </p:txBody>
      </p:sp>
      <p:sp>
        <p:nvSpPr>
          <p:cNvPr id="5" name="Tekstvak 4">
            <a:extLst>
              <a:ext uri="{FF2B5EF4-FFF2-40B4-BE49-F238E27FC236}">
                <a16:creationId xmlns:a16="http://schemas.microsoft.com/office/drawing/2014/main" id="{3EAF2E04-3532-50DC-9CAC-EBA3377F2E28}"/>
              </a:ext>
            </a:extLst>
          </p:cNvPr>
          <p:cNvSpPr txBox="1"/>
          <p:nvPr/>
        </p:nvSpPr>
        <p:spPr>
          <a:xfrm>
            <a:off x="783663" y="3989670"/>
            <a:ext cx="3726460" cy="738664"/>
          </a:xfrm>
          <a:prstGeom prst="rect">
            <a:avLst/>
          </a:prstGeom>
          <a:noFill/>
        </p:spPr>
        <p:txBody>
          <a:bodyPr wrap="square" rtlCol="0">
            <a:spAutoFit/>
          </a:bodyPr>
          <a:lstStyle/>
          <a:p>
            <a:r>
              <a:rPr lang="nl-NL" sz="1400" dirty="0"/>
              <a:t>Jacqueline Knoll,</a:t>
            </a:r>
          </a:p>
          <a:p>
            <a:r>
              <a:rPr lang="nl-NL" sz="1400" dirty="0"/>
              <a:t>Verpleegkundig specialist </a:t>
            </a:r>
          </a:p>
          <a:p>
            <a:r>
              <a:rPr lang="nl-NL" sz="1400" dirty="0"/>
              <a:t>Consulent seksuele gezondheid</a:t>
            </a:r>
          </a:p>
        </p:txBody>
      </p:sp>
      <p:pic>
        <p:nvPicPr>
          <p:cNvPr id="7" name="Afbeelding 6">
            <a:extLst>
              <a:ext uri="{FF2B5EF4-FFF2-40B4-BE49-F238E27FC236}">
                <a16:creationId xmlns:a16="http://schemas.microsoft.com/office/drawing/2014/main" id="{0AEEF8D6-C41E-C5B6-F1E1-EF102B91A216}"/>
              </a:ext>
            </a:extLst>
          </p:cNvPr>
          <p:cNvPicPr>
            <a:picLocks noChangeAspect="1"/>
          </p:cNvPicPr>
          <p:nvPr/>
        </p:nvPicPr>
        <p:blipFill>
          <a:blip r:embed="rId2"/>
          <a:stretch>
            <a:fillRect/>
          </a:stretch>
        </p:blipFill>
        <p:spPr>
          <a:xfrm>
            <a:off x="7028063" y="2347173"/>
            <a:ext cx="1484022" cy="945405"/>
          </a:xfrm>
          <a:prstGeom prst="rect">
            <a:avLst/>
          </a:prstGeom>
        </p:spPr>
      </p:pic>
    </p:spTree>
    <p:extLst>
      <p:ext uri="{BB962C8B-B14F-4D97-AF65-F5344CB8AC3E}">
        <p14:creationId xmlns:p14="http://schemas.microsoft.com/office/powerpoint/2010/main" val="139926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10822A11-9516-4CB1-A324-AF39F35B523B}"/>
              </a:ext>
            </a:extLst>
          </p:cNvPr>
          <p:cNvSpPr>
            <a:spLocks noGrp="1"/>
          </p:cNvSpPr>
          <p:nvPr>
            <p:ph type="title"/>
          </p:nvPr>
        </p:nvSpPr>
        <p:spPr>
          <a:xfrm>
            <a:off x="1485900" y="867966"/>
            <a:ext cx="6440091" cy="215503"/>
          </a:xfrm>
        </p:spPr>
        <p:txBody>
          <a:bodyPr/>
          <a:lstStyle/>
          <a:p>
            <a:br>
              <a:rPr lang="nl-NL" altLang="nl-NL" sz="2700" i="1" dirty="0"/>
            </a:br>
            <a:r>
              <a:rPr lang="nl-NL" altLang="nl-NL" sz="2700" i="1" dirty="0"/>
              <a:t>Vanaf 18 jaar</a:t>
            </a:r>
            <a:br>
              <a:rPr lang="nl-NL" altLang="nl-NL" sz="1500" i="1" dirty="0"/>
            </a:br>
            <a:endParaRPr lang="nl-NL" altLang="nl-NL" sz="1500" b="0" dirty="0">
              <a:solidFill>
                <a:srgbClr val="C00000"/>
              </a:solidFill>
            </a:endParaRPr>
          </a:p>
        </p:txBody>
      </p:sp>
      <p:sp>
        <p:nvSpPr>
          <p:cNvPr id="17411" name="Tijdelijke aanduiding voor inhoud 2">
            <a:extLst>
              <a:ext uri="{FF2B5EF4-FFF2-40B4-BE49-F238E27FC236}">
                <a16:creationId xmlns:a16="http://schemas.microsoft.com/office/drawing/2014/main" id="{1C1B07E7-1016-4324-8B48-0380F5E40922}"/>
              </a:ext>
            </a:extLst>
          </p:cNvPr>
          <p:cNvSpPr>
            <a:spLocks noGrp="1"/>
          </p:cNvSpPr>
          <p:nvPr>
            <p:ph idx="1"/>
          </p:nvPr>
        </p:nvSpPr>
        <p:spPr>
          <a:xfrm>
            <a:off x="1224884" y="1353852"/>
            <a:ext cx="6515100" cy="3696891"/>
          </a:xfrm>
        </p:spPr>
        <p:txBody>
          <a:bodyPr/>
          <a:lstStyle/>
          <a:p>
            <a:pPr>
              <a:buFont typeface="Arial" panose="020B0604020202020204" pitchFamily="34" charset="0"/>
              <a:buNone/>
            </a:pPr>
            <a:endParaRPr lang="nl-NL" altLang="nl-NL" sz="1500" b="1" dirty="0"/>
          </a:p>
          <a:p>
            <a:pPr>
              <a:buFont typeface="Arial" panose="020B0604020202020204" pitchFamily="34" charset="0"/>
              <a:buNone/>
            </a:pPr>
            <a:r>
              <a:rPr lang="nl-NL" altLang="nl-NL" sz="1350" dirty="0"/>
              <a:t>	</a:t>
            </a:r>
            <a:r>
              <a:rPr lang="nl-NL" altLang="nl-NL" dirty="0">
                <a:solidFill>
                  <a:schemeClr val="accent1"/>
                </a:solidFill>
              </a:rPr>
              <a:t>Langere relaties </a:t>
            </a:r>
            <a:r>
              <a:rPr lang="nl-NL" altLang="nl-NL" dirty="0"/>
              <a:t>en </a:t>
            </a:r>
            <a:r>
              <a:rPr lang="nl-NL" altLang="nl-NL" dirty="0">
                <a:solidFill>
                  <a:schemeClr val="accent1"/>
                </a:solidFill>
              </a:rPr>
              <a:t>grotere emotionele betrokkenheid </a:t>
            </a:r>
            <a:r>
              <a:rPr lang="nl-NL" altLang="nl-NL" dirty="0"/>
              <a:t>bij de partner</a:t>
            </a:r>
          </a:p>
          <a:p>
            <a:pPr>
              <a:buFont typeface="Arial" panose="020B0604020202020204" pitchFamily="34" charset="0"/>
              <a:buNone/>
            </a:pPr>
            <a:r>
              <a:rPr lang="nl-NL" altLang="nl-NL" dirty="0"/>
              <a:t>	</a:t>
            </a:r>
            <a:endParaRPr lang="nl-NL" altLang="nl-NL" sz="1200" dirty="0"/>
          </a:p>
        </p:txBody>
      </p:sp>
      <p:pic>
        <p:nvPicPr>
          <p:cNvPr id="3" name="Afbeelding 2">
            <a:extLst>
              <a:ext uri="{FF2B5EF4-FFF2-40B4-BE49-F238E27FC236}">
                <a16:creationId xmlns:a16="http://schemas.microsoft.com/office/drawing/2014/main" id="{D7A3A12A-1DE7-C799-6D58-B42E0BECFBBF}"/>
              </a:ext>
            </a:extLst>
          </p:cNvPr>
          <p:cNvPicPr>
            <a:picLocks noChangeAspect="1"/>
          </p:cNvPicPr>
          <p:nvPr/>
        </p:nvPicPr>
        <p:blipFill>
          <a:blip r:embed="rId2"/>
          <a:stretch>
            <a:fillRect/>
          </a:stretch>
        </p:blipFill>
        <p:spPr>
          <a:xfrm>
            <a:off x="1574574" y="2337850"/>
            <a:ext cx="3368686" cy="2122331"/>
          </a:xfrm>
          <a:prstGeom prst="rect">
            <a:avLst/>
          </a:prstGeom>
        </p:spPr>
      </p:pic>
    </p:spTree>
    <p:extLst>
      <p:ext uri="{BB962C8B-B14F-4D97-AF65-F5344CB8AC3E}">
        <p14:creationId xmlns:p14="http://schemas.microsoft.com/office/powerpoint/2010/main" val="135529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8884C-0211-8E08-C321-E125D9CEBEFD}"/>
              </a:ext>
            </a:extLst>
          </p:cNvPr>
          <p:cNvSpPr>
            <a:spLocks noGrp="1"/>
          </p:cNvSpPr>
          <p:nvPr>
            <p:ph type="title"/>
          </p:nvPr>
        </p:nvSpPr>
        <p:spPr>
          <a:xfrm>
            <a:off x="522000" y="768099"/>
            <a:ext cx="8100000" cy="533400"/>
          </a:xfrm>
        </p:spPr>
        <p:txBody>
          <a:bodyPr/>
          <a:lstStyle/>
          <a:p>
            <a:r>
              <a:rPr lang="nl-NL" sz="2800" dirty="0"/>
              <a:t>Jongeren met een chronische aandoening kunnen een andere seksuele ontwikkeling meemaken</a:t>
            </a:r>
          </a:p>
        </p:txBody>
      </p:sp>
      <p:sp>
        <p:nvSpPr>
          <p:cNvPr id="3" name="Tijdelijke aanduiding voor inhoud 2">
            <a:extLst>
              <a:ext uri="{FF2B5EF4-FFF2-40B4-BE49-F238E27FC236}">
                <a16:creationId xmlns:a16="http://schemas.microsoft.com/office/drawing/2014/main" id="{035C0D46-2626-8ED1-B7BD-259C1D5FF4B8}"/>
              </a:ext>
            </a:extLst>
          </p:cNvPr>
          <p:cNvSpPr>
            <a:spLocks noGrp="1"/>
          </p:cNvSpPr>
          <p:nvPr>
            <p:ph idx="1"/>
          </p:nvPr>
        </p:nvSpPr>
        <p:spPr>
          <a:xfrm>
            <a:off x="522000" y="1790700"/>
            <a:ext cx="8100000" cy="2887310"/>
          </a:xfrm>
        </p:spPr>
        <p:txBody>
          <a:bodyPr/>
          <a:lstStyle/>
          <a:p>
            <a:pPr eaLnBrk="1" hangingPunct="1"/>
            <a:endParaRPr lang="nl-NL" altLang="nl-NL" sz="2000" dirty="0"/>
          </a:p>
          <a:p>
            <a:pPr eaLnBrk="1" hangingPunct="1"/>
            <a:r>
              <a:rPr lang="nl-NL" altLang="nl-NL" dirty="0">
                <a:solidFill>
                  <a:schemeClr val="accent1"/>
                </a:solidFill>
              </a:rPr>
              <a:t>G</a:t>
            </a:r>
            <a:r>
              <a:rPr lang="nl-NL" altLang="nl-NL" sz="2000" dirty="0">
                <a:solidFill>
                  <a:schemeClr val="accent1"/>
                </a:solidFill>
              </a:rPr>
              <a:t>ebrek aan zelfvertrouwen</a:t>
            </a:r>
          </a:p>
          <a:p>
            <a:pPr eaLnBrk="1" hangingPunct="1"/>
            <a:r>
              <a:rPr lang="nl-NL" altLang="nl-NL" dirty="0">
                <a:solidFill>
                  <a:schemeClr val="accent1"/>
                </a:solidFill>
              </a:rPr>
              <a:t>Negatief zelfbeeld </a:t>
            </a:r>
            <a:r>
              <a:rPr lang="nl-NL" altLang="nl-NL" dirty="0"/>
              <a:t>(</a:t>
            </a:r>
            <a:r>
              <a:rPr lang="nl-NL" altLang="nl-NL" dirty="0" err="1"/>
              <a:t>bijv</a:t>
            </a:r>
            <a:r>
              <a:rPr lang="nl-NL" altLang="nl-NL" dirty="0"/>
              <a:t> kleinere lengte, </a:t>
            </a:r>
            <a:r>
              <a:rPr lang="nl-NL" altLang="nl-NL" dirty="0" err="1"/>
              <a:t>cushing</a:t>
            </a:r>
            <a:r>
              <a:rPr lang="nl-NL" altLang="nl-NL" dirty="0"/>
              <a:t>, littekens </a:t>
            </a:r>
            <a:r>
              <a:rPr lang="nl-NL" altLang="nl-NL" dirty="0" err="1"/>
              <a:t>ea</a:t>
            </a:r>
            <a:r>
              <a:rPr lang="nl-NL" altLang="nl-NL" dirty="0"/>
              <a:t>.)</a:t>
            </a:r>
            <a:endParaRPr lang="nl-NL" altLang="nl-NL" sz="2000" dirty="0"/>
          </a:p>
          <a:p>
            <a:pPr eaLnBrk="1" hangingPunct="1"/>
            <a:r>
              <a:rPr lang="nl-NL" altLang="nl-NL" dirty="0"/>
              <a:t>Kunnen</a:t>
            </a:r>
            <a:r>
              <a:rPr lang="nl-NL" altLang="nl-NL" sz="2000" dirty="0"/>
              <a:t> </a:t>
            </a:r>
            <a:r>
              <a:rPr lang="nl-NL" altLang="nl-NL" sz="2000" dirty="0">
                <a:solidFill>
                  <a:schemeClr val="accent1"/>
                </a:solidFill>
              </a:rPr>
              <a:t>andere lichamelijke gevoelens </a:t>
            </a:r>
            <a:r>
              <a:rPr lang="nl-NL" altLang="nl-NL" sz="2000" dirty="0"/>
              <a:t>ervaren door medische handelingen</a:t>
            </a:r>
          </a:p>
          <a:p>
            <a:r>
              <a:rPr lang="nl-NL" altLang="nl-NL" dirty="0"/>
              <a:t>Het </a:t>
            </a:r>
            <a:r>
              <a:rPr lang="nl-NL" altLang="nl-NL" dirty="0">
                <a:solidFill>
                  <a:schemeClr val="accent1"/>
                </a:solidFill>
              </a:rPr>
              <a:t>essentiële contact met </a:t>
            </a:r>
            <a:r>
              <a:rPr lang="nl-NL" altLang="nl-NL" sz="2000" dirty="0">
                <a:solidFill>
                  <a:schemeClr val="accent1"/>
                </a:solidFill>
              </a:rPr>
              <a:t>leeftijdgenoten </a:t>
            </a:r>
            <a:r>
              <a:rPr lang="nl-NL" altLang="nl-NL" sz="2000" dirty="0"/>
              <a:t>is </a:t>
            </a:r>
            <a:r>
              <a:rPr lang="nl-NL" altLang="nl-NL" sz="2000" dirty="0">
                <a:solidFill>
                  <a:schemeClr val="accent1"/>
                </a:solidFill>
              </a:rPr>
              <a:t>vaak minder</a:t>
            </a:r>
          </a:p>
          <a:p>
            <a:pPr eaLnBrk="1" hangingPunct="1">
              <a:buFont typeface="Arial" panose="020B0604020202020204" pitchFamily="34" charset="0"/>
              <a:buNone/>
            </a:pPr>
            <a:r>
              <a:rPr lang="nl-NL" altLang="nl-NL" sz="2000" dirty="0"/>
              <a:t>	</a:t>
            </a:r>
            <a:r>
              <a:rPr lang="nl-NL" altLang="nl-NL" sz="2000" i="1" dirty="0"/>
              <a:t>!! Sociale vaardigheden zijn belangrijk om te kunnen daten</a:t>
            </a:r>
          </a:p>
          <a:p>
            <a:endParaRPr lang="nl-NL" altLang="nl-NL" sz="2000" dirty="0"/>
          </a:p>
          <a:p>
            <a:pPr eaLnBrk="1" hangingPunct="1"/>
            <a:endParaRPr lang="nl-NL" dirty="0"/>
          </a:p>
        </p:txBody>
      </p:sp>
    </p:spTree>
    <p:extLst>
      <p:ext uri="{BB962C8B-B14F-4D97-AF65-F5344CB8AC3E}">
        <p14:creationId xmlns:p14="http://schemas.microsoft.com/office/powerpoint/2010/main" val="76617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4EF53-12D4-39C9-91B8-E9AE8CD28AA2}"/>
              </a:ext>
            </a:extLst>
          </p:cNvPr>
          <p:cNvSpPr>
            <a:spLocks noGrp="1"/>
          </p:cNvSpPr>
          <p:nvPr>
            <p:ph type="title"/>
          </p:nvPr>
        </p:nvSpPr>
        <p:spPr/>
        <p:txBody>
          <a:bodyPr/>
          <a:lstStyle/>
          <a:p>
            <a:r>
              <a:rPr lang="nl-NL" sz="2800" dirty="0"/>
              <a:t>Een goede basis is belangrijk voor je seksuele gezondheid en je verdere seksuele leven</a:t>
            </a:r>
          </a:p>
        </p:txBody>
      </p:sp>
      <p:sp>
        <p:nvSpPr>
          <p:cNvPr id="3" name="Tijdelijke aanduiding voor inhoud 2">
            <a:extLst>
              <a:ext uri="{FF2B5EF4-FFF2-40B4-BE49-F238E27FC236}">
                <a16:creationId xmlns:a16="http://schemas.microsoft.com/office/drawing/2014/main" id="{AF835B53-0192-EAFB-8E6A-05323225BFB0}"/>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r>
              <a:rPr lang="nl-NL" dirty="0"/>
              <a:t>-&gt; Wanda Konijn, NVN</a:t>
            </a:r>
          </a:p>
          <a:p>
            <a:pPr marL="0" indent="0">
              <a:buNone/>
            </a:pPr>
            <a:r>
              <a:rPr lang="nl-NL" dirty="0"/>
              <a:t>    Behoefteonderzoek Intimiteit, seksualiteit en relaties</a:t>
            </a:r>
          </a:p>
        </p:txBody>
      </p:sp>
      <p:pic>
        <p:nvPicPr>
          <p:cNvPr id="5" name="Afbeelding 4">
            <a:extLst>
              <a:ext uri="{FF2B5EF4-FFF2-40B4-BE49-F238E27FC236}">
                <a16:creationId xmlns:a16="http://schemas.microsoft.com/office/drawing/2014/main" id="{A7D56CFA-372C-CD79-4532-F2743EEFEF6C}"/>
              </a:ext>
            </a:extLst>
          </p:cNvPr>
          <p:cNvPicPr>
            <a:picLocks noChangeAspect="1"/>
          </p:cNvPicPr>
          <p:nvPr/>
        </p:nvPicPr>
        <p:blipFill>
          <a:blip r:embed="rId2"/>
          <a:stretch>
            <a:fillRect/>
          </a:stretch>
        </p:blipFill>
        <p:spPr>
          <a:xfrm>
            <a:off x="2942998" y="2069194"/>
            <a:ext cx="1629002" cy="1857634"/>
          </a:xfrm>
          <a:prstGeom prst="rect">
            <a:avLst/>
          </a:prstGeom>
        </p:spPr>
      </p:pic>
    </p:spTree>
    <p:extLst>
      <p:ext uri="{BB962C8B-B14F-4D97-AF65-F5344CB8AC3E}">
        <p14:creationId xmlns:p14="http://schemas.microsoft.com/office/powerpoint/2010/main" val="406566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6424A-B209-F811-A3CF-5F6A3B026FE2}"/>
              </a:ext>
            </a:extLst>
          </p:cNvPr>
          <p:cNvSpPr>
            <a:spLocks noGrp="1"/>
          </p:cNvSpPr>
          <p:nvPr>
            <p:ph type="title"/>
          </p:nvPr>
        </p:nvSpPr>
        <p:spPr/>
        <p:txBody>
          <a:bodyPr/>
          <a:lstStyle/>
          <a:p>
            <a:r>
              <a:rPr lang="nl-NL" sz="2800" dirty="0"/>
              <a:t>Behoefteonderzoek Intimiteit, seksualiteit en relaties</a:t>
            </a:r>
          </a:p>
        </p:txBody>
      </p:sp>
      <p:pic>
        <p:nvPicPr>
          <p:cNvPr id="7" name="Afbeelding 6" descr="Afbeelding met tekenfilm, schermopname, tekst, Animatie&#10;&#10;Automatisch gegenereerde beschrijving">
            <a:extLst>
              <a:ext uri="{FF2B5EF4-FFF2-40B4-BE49-F238E27FC236}">
                <a16:creationId xmlns:a16="http://schemas.microsoft.com/office/drawing/2014/main" id="{0D9D3F97-1D64-A494-5C8C-DCF3DC5DD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72" y="1718212"/>
            <a:ext cx="4015028" cy="2708646"/>
          </a:xfrm>
          <a:prstGeom prst="rect">
            <a:avLst/>
          </a:prstGeom>
        </p:spPr>
      </p:pic>
      <p:pic>
        <p:nvPicPr>
          <p:cNvPr id="9" name="Afbeelding 8" descr="Afbeelding met tekening, schets, kleding, Kinderkunst&#10;&#10;Automatisch gegenereerde beschrijving">
            <a:extLst>
              <a:ext uri="{FF2B5EF4-FFF2-40B4-BE49-F238E27FC236}">
                <a16:creationId xmlns:a16="http://schemas.microsoft.com/office/drawing/2014/main" id="{E5EBD9AF-FDC1-0115-3F66-A8EF9813E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880" y="1718212"/>
            <a:ext cx="3225237" cy="2708647"/>
          </a:xfrm>
          <a:prstGeom prst="rect">
            <a:avLst/>
          </a:prstGeom>
        </p:spPr>
      </p:pic>
    </p:spTree>
    <p:extLst>
      <p:ext uri="{BB962C8B-B14F-4D97-AF65-F5344CB8AC3E}">
        <p14:creationId xmlns:p14="http://schemas.microsoft.com/office/powerpoint/2010/main" val="91961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6424A-B209-F811-A3CF-5F6A3B026FE2}"/>
              </a:ext>
            </a:extLst>
          </p:cNvPr>
          <p:cNvSpPr>
            <a:spLocks noGrp="1"/>
          </p:cNvSpPr>
          <p:nvPr>
            <p:ph type="title"/>
          </p:nvPr>
        </p:nvSpPr>
        <p:spPr>
          <a:xfrm>
            <a:off x="522000" y="520449"/>
            <a:ext cx="8100000" cy="533400"/>
          </a:xfrm>
        </p:spPr>
        <p:txBody>
          <a:bodyPr/>
          <a:lstStyle/>
          <a:p>
            <a:r>
              <a:rPr lang="nl-NL" sz="2800" dirty="0"/>
              <a:t>Behoefteonderzoek - resultaten</a:t>
            </a:r>
          </a:p>
        </p:txBody>
      </p:sp>
      <p:pic>
        <p:nvPicPr>
          <p:cNvPr id="5" name="Afbeelding 4">
            <a:extLst>
              <a:ext uri="{FF2B5EF4-FFF2-40B4-BE49-F238E27FC236}">
                <a16:creationId xmlns:a16="http://schemas.microsoft.com/office/drawing/2014/main" id="{27FC0FE7-A9BE-F801-C8C4-3B350DD0860E}"/>
              </a:ext>
            </a:extLst>
          </p:cNvPr>
          <p:cNvPicPr>
            <a:picLocks noChangeAspect="1"/>
          </p:cNvPicPr>
          <p:nvPr/>
        </p:nvPicPr>
        <p:blipFill>
          <a:blip r:embed="rId2"/>
          <a:stretch>
            <a:fillRect/>
          </a:stretch>
        </p:blipFill>
        <p:spPr>
          <a:xfrm>
            <a:off x="780979" y="1112583"/>
            <a:ext cx="7820126" cy="3096560"/>
          </a:xfrm>
          <a:prstGeom prst="rect">
            <a:avLst/>
          </a:prstGeom>
        </p:spPr>
      </p:pic>
    </p:spTree>
    <p:extLst>
      <p:ext uri="{BB962C8B-B14F-4D97-AF65-F5344CB8AC3E}">
        <p14:creationId xmlns:p14="http://schemas.microsoft.com/office/powerpoint/2010/main" val="427059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7B31484-1F4C-EC02-79EF-9FE04AE84E34}"/>
              </a:ext>
            </a:extLst>
          </p:cNvPr>
          <p:cNvSpPr>
            <a:spLocks noGrp="1"/>
          </p:cNvSpPr>
          <p:nvPr>
            <p:ph idx="1"/>
          </p:nvPr>
        </p:nvSpPr>
        <p:spPr>
          <a:xfrm>
            <a:off x="537853" y="1103389"/>
            <a:ext cx="8100000" cy="2734910"/>
          </a:xfrm>
        </p:spPr>
        <p:txBody>
          <a:bodyPr/>
          <a:lstStyle/>
          <a:p>
            <a:pPr marL="0" indent="0">
              <a:buNone/>
            </a:pPr>
            <a:r>
              <a:rPr lang="nl-NL" dirty="0"/>
              <a:t>Gemiddelde leeftijd is 56 jaar:</a:t>
            </a:r>
          </a:p>
          <a:p>
            <a:pPr lvl="1"/>
            <a:r>
              <a:rPr lang="nl-NL" dirty="0"/>
              <a:t>Jongste respondent 23 jaar</a:t>
            </a:r>
          </a:p>
          <a:p>
            <a:pPr lvl="1"/>
            <a:r>
              <a:rPr lang="nl-NL" dirty="0"/>
              <a:t>Oudste respondent 90 jaar</a:t>
            </a:r>
          </a:p>
          <a:p>
            <a:endParaRPr lang="nl-NL" dirty="0"/>
          </a:p>
        </p:txBody>
      </p:sp>
      <p:pic>
        <p:nvPicPr>
          <p:cNvPr id="6" name="Afbeelding 5">
            <a:extLst>
              <a:ext uri="{FF2B5EF4-FFF2-40B4-BE49-F238E27FC236}">
                <a16:creationId xmlns:a16="http://schemas.microsoft.com/office/drawing/2014/main" id="{62A23908-5EC3-CEA5-0164-5C8CEACA7F41}"/>
              </a:ext>
            </a:extLst>
          </p:cNvPr>
          <p:cNvPicPr>
            <a:picLocks noChangeAspect="1"/>
          </p:cNvPicPr>
          <p:nvPr/>
        </p:nvPicPr>
        <p:blipFill>
          <a:blip r:embed="rId2"/>
          <a:stretch>
            <a:fillRect/>
          </a:stretch>
        </p:blipFill>
        <p:spPr>
          <a:xfrm>
            <a:off x="591701" y="2401607"/>
            <a:ext cx="7960597" cy="1970092"/>
          </a:xfrm>
          <a:prstGeom prst="rect">
            <a:avLst/>
          </a:prstGeom>
        </p:spPr>
      </p:pic>
      <p:sp>
        <p:nvSpPr>
          <p:cNvPr id="9" name="Titel 1">
            <a:extLst>
              <a:ext uri="{FF2B5EF4-FFF2-40B4-BE49-F238E27FC236}">
                <a16:creationId xmlns:a16="http://schemas.microsoft.com/office/drawing/2014/main" id="{282420B4-C18E-5949-7FD2-B0FC703AC86A}"/>
              </a:ext>
            </a:extLst>
          </p:cNvPr>
          <p:cNvSpPr txBox="1">
            <a:spLocks/>
          </p:cNvSpPr>
          <p:nvPr/>
        </p:nvSpPr>
        <p:spPr>
          <a:xfrm>
            <a:off x="522000" y="569989"/>
            <a:ext cx="8100000" cy="5334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sz="2800" dirty="0"/>
              <a:t>Behoefteonderzoek - resultaten</a:t>
            </a:r>
          </a:p>
        </p:txBody>
      </p:sp>
    </p:spTree>
    <p:extLst>
      <p:ext uri="{BB962C8B-B14F-4D97-AF65-F5344CB8AC3E}">
        <p14:creationId xmlns:p14="http://schemas.microsoft.com/office/powerpoint/2010/main" val="21785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8311D8D-3E2B-D273-8971-1580692335D0}"/>
              </a:ext>
            </a:extLst>
          </p:cNvPr>
          <p:cNvPicPr>
            <a:picLocks noChangeAspect="1"/>
          </p:cNvPicPr>
          <p:nvPr/>
        </p:nvPicPr>
        <p:blipFill>
          <a:blip r:embed="rId2"/>
          <a:stretch>
            <a:fillRect/>
          </a:stretch>
        </p:blipFill>
        <p:spPr>
          <a:xfrm>
            <a:off x="884182" y="1204687"/>
            <a:ext cx="7198602" cy="3204746"/>
          </a:xfrm>
          <a:prstGeom prst="rect">
            <a:avLst/>
          </a:prstGeom>
        </p:spPr>
      </p:pic>
      <p:sp>
        <p:nvSpPr>
          <p:cNvPr id="8" name="Titel 1">
            <a:extLst>
              <a:ext uri="{FF2B5EF4-FFF2-40B4-BE49-F238E27FC236}">
                <a16:creationId xmlns:a16="http://schemas.microsoft.com/office/drawing/2014/main" id="{A459D7AE-7327-D618-D2F6-0D8466625E4B}"/>
              </a:ext>
            </a:extLst>
          </p:cNvPr>
          <p:cNvSpPr>
            <a:spLocks noGrp="1"/>
          </p:cNvSpPr>
          <p:nvPr>
            <p:ph type="title"/>
          </p:nvPr>
        </p:nvSpPr>
        <p:spPr>
          <a:xfrm>
            <a:off x="522000" y="520449"/>
            <a:ext cx="8100000" cy="533400"/>
          </a:xfrm>
        </p:spPr>
        <p:txBody>
          <a:bodyPr/>
          <a:lstStyle/>
          <a:p>
            <a:r>
              <a:rPr lang="nl-NL" sz="2800" dirty="0"/>
              <a:t>Behoefteonderzoek - resultaten</a:t>
            </a:r>
          </a:p>
        </p:txBody>
      </p:sp>
    </p:spTree>
    <p:extLst>
      <p:ext uri="{BB962C8B-B14F-4D97-AF65-F5344CB8AC3E}">
        <p14:creationId xmlns:p14="http://schemas.microsoft.com/office/powerpoint/2010/main" val="171381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7C305DC-A7BC-0825-CE33-73D5A008D510}"/>
              </a:ext>
            </a:extLst>
          </p:cNvPr>
          <p:cNvSpPr>
            <a:spLocks noGrp="1"/>
          </p:cNvSpPr>
          <p:nvPr>
            <p:ph type="title"/>
          </p:nvPr>
        </p:nvSpPr>
        <p:spPr>
          <a:xfrm>
            <a:off x="522000" y="520449"/>
            <a:ext cx="8100000" cy="533400"/>
          </a:xfrm>
        </p:spPr>
        <p:txBody>
          <a:bodyPr/>
          <a:lstStyle/>
          <a:p>
            <a:r>
              <a:rPr lang="nl-NL" sz="2800" dirty="0"/>
              <a:t>Behoefteonderzoek - resultaten</a:t>
            </a:r>
          </a:p>
        </p:txBody>
      </p:sp>
      <p:pic>
        <p:nvPicPr>
          <p:cNvPr id="8" name="Afbeelding 7">
            <a:extLst>
              <a:ext uri="{FF2B5EF4-FFF2-40B4-BE49-F238E27FC236}">
                <a16:creationId xmlns:a16="http://schemas.microsoft.com/office/drawing/2014/main" id="{C59949CC-0D20-B2B9-F5CA-F5536B7BF6BA}"/>
              </a:ext>
            </a:extLst>
          </p:cNvPr>
          <p:cNvPicPr>
            <a:picLocks noChangeAspect="1"/>
          </p:cNvPicPr>
          <p:nvPr/>
        </p:nvPicPr>
        <p:blipFill>
          <a:blip r:embed="rId2"/>
          <a:stretch>
            <a:fillRect/>
          </a:stretch>
        </p:blipFill>
        <p:spPr>
          <a:xfrm>
            <a:off x="602343" y="1184958"/>
            <a:ext cx="7741248" cy="3302933"/>
          </a:xfrm>
          <a:prstGeom prst="rect">
            <a:avLst/>
          </a:prstGeom>
        </p:spPr>
      </p:pic>
    </p:spTree>
    <p:extLst>
      <p:ext uri="{BB962C8B-B14F-4D97-AF65-F5344CB8AC3E}">
        <p14:creationId xmlns:p14="http://schemas.microsoft.com/office/powerpoint/2010/main" val="1692086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79DC2-6AD7-4CE8-2297-A57406A789CC}"/>
              </a:ext>
            </a:extLst>
          </p:cNvPr>
          <p:cNvSpPr>
            <a:spLocks noGrp="1"/>
          </p:cNvSpPr>
          <p:nvPr>
            <p:ph type="title"/>
          </p:nvPr>
        </p:nvSpPr>
        <p:spPr>
          <a:xfrm>
            <a:off x="522000" y="986146"/>
            <a:ext cx="8100000" cy="533400"/>
          </a:xfrm>
        </p:spPr>
        <p:txBody>
          <a:bodyPr/>
          <a:lstStyle/>
          <a:p>
            <a:r>
              <a:rPr lang="nl-NL" sz="2800" dirty="0"/>
              <a:t>Seksualiteit / intimiteit en chronisch nierfalen</a:t>
            </a:r>
          </a:p>
        </p:txBody>
      </p:sp>
      <p:pic>
        <p:nvPicPr>
          <p:cNvPr id="5" name="Afbeelding 4">
            <a:extLst>
              <a:ext uri="{FF2B5EF4-FFF2-40B4-BE49-F238E27FC236}">
                <a16:creationId xmlns:a16="http://schemas.microsoft.com/office/drawing/2014/main" id="{51E5985D-312C-B3E9-6A9A-30A698F72A73}"/>
              </a:ext>
            </a:extLst>
          </p:cNvPr>
          <p:cNvPicPr>
            <a:picLocks noChangeAspect="1"/>
          </p:cNvPicPr>
          <p:nvPr/>
        </p:nvPicPr>
        <p:blipFill>
          <a:blip r:embed="rId2"/>
          <a:stretch>
            <a:fillRect/>
          </a:stretch>
        </p:blipFill>
        <p:spPr>
          <a:xfrm>
            <a:off x="522000" y="2262442"/>
            <a:ext cx="2475191" cy="1554615"/>
          </a:xfrm>
          <a:prstGeom prst="rect">
            <a:avLst/>
          </a:prstGeom>
        </p:spPr>
      </p:pic>
    </p:spTree>
    <p:extLst>
      <p:ext uri="{BB962C8B-B14F-4D97-AF65-F5344CB8AC3E}">
        <p14:creationId xmlns:p14="http://schemas.microsoft.com/office/powerpoint/2010/main" val="279988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B0E2D-7C00-F612-0121-E6BA4C15F485}"/>
              </a:ext>
            </a:extLst>
          </p:cNvPr>
          <p:cNvSpPr>
            <a:spLocks noGrp="1"/>
          </p:cNvSpPr>
          <p:nvPr>
            <p:ph type="title"/>
          </p:nvPr>
        </p:nvSpPr>
        <p:spPr/>
        <p:txBody>
          <a:bodyPr/>
          <a:lstStyle/>
          <a:p>
            <a:r>
              <a:rPr lang="nl-NL" sz="2800" dirty="0" err="1"/>
              <a:t>Nierfunctievervangende</a:t>
            </a:r>
            <a:r>
              <a:rPr lang="nl-NL" sz="2800" dirty="0"/>
              <a:t> therapie</a:t>
            </a:r>
          </a:p>
        </p:txBody>
      </p:sp>
      <p:sp>
        <p:nvSpPr>
          <p:cNvPr id="3" name="Tijdelijke aanduiding voor inhoud 2">
            <a:extLst>
              <a:ext uri="{FF2B5EF4-FFF2-40B4-BE49-F238E27FC236}">
                <a16:creationId xmlns:a16="http://schemas.microsoft.com/office/drawing/2014/main" id="{920521C0-C2B9-FCFE-806B-88AEE29F98AB}"/>
              </a:ext>
            </a:extLst>
          </p:cNvPr>
          <p:cNvSpPr>
            <a:spLocks noGrp="1"/>
          </p:cNvSpPr>
          <p:nvPr>
            <p:ph idx="1"/>
          </p:nvPr>
        </p:nvSpPr>
        <p:spPr/>
        <p:txBody>
          <a:bodyPr/>
          <a:lstStyle/>
          <a:p>
            <a:r>
              <a:rPr lang="nl-NL" dirty="0">
                <a:solidFill>
                  <a:schemeClr val="accent1"/>
                </a:solidFill>
              </a:rPr>
              <a:t>Conservatief</a:t>
            </a:r>
            <a:r>
              <a:rPr lang="nl-NL" dirty="0"/>
              <a:t> (medicatie, dieet)</a:t>
            </a:r>
          </a:p>
          <a:p>
            <a:r>
              <a:rPr lang="nl-NL" dirty="0">
                <a:solidFill>
                  <a:schemeClr val="accent1"/>
                </a:solidFill>
              </a:rPr>
              <a:t>Dialyse</a:t>
            </a:r>
            <a:r>
              <a:rPr lang="nl-NL" dirty="0"/>
              <a:t>; peritoneaal dialyse, hemodialyse</a:t>
            </a:r>
          </a:p>
          <a:p>
            <a:r>
              <a:rPr lang="nl-NL" dirty="0">
                <a:solidFill>
                  <a:schemeClr val="accent1"/>
                </a:solidFill>
              </a:rPr>
              <a:t>Niertransplantatie</a:t>
            </a:r>
          </a:p>
        </p:txBody>
      </p:sp>
      <p:pic>
        <p:nvPicPr>
          <p:cNvPr id="5" name="Afbeelding 4">
            <a:extLst>
              <a:ext uri="{FF2B5EF4-FFF2-40B4-BE49-F238E27FC236}">
                <a16:creationId xmlns:a16="http://schemas.microsoft.com/office/drawing/2014/main" id="{B274447F-81A7-B020-C785-8BD2D902B95A}"/>
              </a:ext>
            </a:extLst>
          </p:cNvPr>
          <p:cNvPicPr>
            <a:picLocks noChangeAspect="1"/>
          </p:cNvPicPr>
          <p:nvPr/>
        </p:nvPicPr>
        <p:blipFill>
          <a:blip r:embed="rId2"/>
          <a:stretch>
            <a:fillRect/>
          </a:stretch>
        </p:blipFill>
        <p:spPr>
          <a:xfrm>
            <a:off x="3598444" y="2571750"/>
            <a:ext cx="2131484" cy="1603054"/>
          </a:xfrm>
          <a:prstGeom prst="rect">
            <a:avLst/>
          </a:prstGeom>
        </p:spPr>
      </p:pic>
      <p:pic>
        <p:nvPicPr>
          <p:cNvPr id="7" name="Afbeelding 6">
            <a:extLst>
              <a:ext uri="{FF2B5EF4-FFF2-40B4-BE49-F238E27FC236}">
                <a16:creationId xmlns:a16="http://schemas.microsoft.com/office/drawing/2014/main" id="{E951798F-E531-A388-F50D-E9796067E4D1}"/>
              </a:ext>
            </a:extLst>
          </p:cNvPr>
          <p:cNvPicPr>
            <a:picLocks noChangeAspect="1"/>
          </p:cNvPicPr>
          <p:nvPr/>
        </p:nvPicPr>
        <p:blipFill>
          <a:blip r:embed="rId3"/>
          <a:stretch>
            <a:fillRect/>
          </a:stretch>
        </p:blipFill>
        <p:spPr>
          <a:xfrm>
            <a:off x="594613" y="2653508"/>
            <a:ext cx="2435750" cy="1672434"/>
          </a:xfrm>
          <a:prstGeom prst="rect">
            <a:avLst/>
          </a:prstGeom>
        </p:spPr>
      </p:pic>
      <p:pic>
        <p:nvPicPr>
          <p:cNvPr id="9" name="Afbeelding 8">
            <a:extLst>
              <a:ext uri="{FF2B5EF4-FFF2-40B4-BE49-F238E27FC236}">
                <a16:creationId xmlns:a16="http://schemas.microsoft.com/office/drawing/2014/main" id="{2403761B-8C0D-DCB6-1CF5-4D8B2209C97D}"/>
              </a:ext>
            </a:extLst>
          </p:cNvPr>
          <p:cNvPicPr>
            <a:picLocks noChangeAspect="1"/>
          </p:cNvPicPr>
          <p:nvPr/>
        </p:nvPicPr>
        <p:blipFill>
          <a:blip r:embed="rId4"/>
          <a:stretch>
            <a:fillRect/>
          </a:stretch>
        </p:blipFill>
        <p:spPr>
          <a:xfrm>
            <a:off x="6424701" y="2653508"/>
            <a:ext cx="2464043" cy="1603055"/>
          </a:xfrm>
          <a:prstGeom prst="rect">
            <a:avLst/>
          </a:prstGeom>
        </p:spPr>
      </p:pic>
    </p:spTree>
    <p:extLst>
      <p:ext uri="{BB962C8B-B14F-4D97-AF65-F5344CB8AC3E}">
        <p14:creationId xmlns:p14="http://schemas.microsoft.com/office/powerpoint/2010/main" val="289555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8430AD7-AA3E-21B4-F10B-1C30D050477C}"/>
              </a:ext>
            </a:extLst>
          </p:cNvPr>
          <p:cNvPicPr>
            <a:picLocks noChangeAspect="1"/>
          </p:cNvPicPr>
          <p:nvPr/>
        </p:nvPicPr>
        <p:blipFill>
          <a:blip r:embed="rId2"/>
          <a:stretch>
            <a:fillRect/>
          </a:stretch>
        </p:blipFill>
        <p:spPr>
          <a:xfrm>
            <a:off x="1966304" y="794170"/>
            <a:ext cx="3581591" cy="3555160"/>
          </a:xfrm>
          <a:prstGeom prst="rect">
            <a:avLst/>
          </a:prstGeom>
        </p:spPr>
      </p:pic>
    </p:spTree>
    <p:extLst>
      <p:ext uri="{BB962C8B-B14F-4D97-AF65-F5344CB8AC3E}">
        <p14:creationId xmlns:p14="http://schemas.microsoft.com/office/powerpoint/2010/main" val="44422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7A3AC-690D-C1C8-8E5D-8C65947D999B}"/>
              </a:ext>
            </a:extLst>
          </p:cNvPr>
          <p:cNvSpPr>
            <a:spLocks noGrp="1"/>
          </p:cNvSpPr>
          <p:nvPr>
            <p:ph type="title"/>
          </p:nvPr>
        </p:nvSpPr>
        <p:spPr>
          <a:xfrm>
            <a:off x="522000" y="662458"/>
            <a:ext cx="8100000" cy="533400"/>
          </a:xfrm>
        </p:spPr>
        <p:txBody>
          <a:bodyPr/>
          <a:lstStyle/>
          <a:p>
            <a:r>
              <a:rPr lang="nl-NL" sz="2800" dirty="0"/>
              <a:t>Symptomen / klachten bij </a:t>
            </a:r>
            <a:r>
              <a:rPr lang="nl-NL" sz="2800" dirty="0" err="1"/>
              <a:t>nierschade</a:t>
            </a:r>
            <a:endParaRPr lang="nl-NL" sz="2800" dirty="0"/>
          </a:p>
        </p:txBody>
      </p:sp>
      <p:sp>
        <p:nvSpPr>
          <p:cNvPr id="3" name="Tijdelijke aanduiding voor inhoud 2">
            <a:extLst>
              <a:ext uri="{FF2B5EF4-FFF2-40B4-BE49-F238E27FC236}">
                <a16:creationId xmlns:a16="http://schemas.microsoft.com/office/drawing/2014/main" id="{8D1C5CFB-B9B0-E3C5-3844-D63AEB9C5E8F}"/>
              </a:ext>
            </a:extLst>
          </p:cNvPr>
          <p:cNvSpPr>
            <a:spLocks noGrp="1"/>
          </p:cNvSpPr>
          <p:nvPr>
            <p:ph idx="1"/>
          </p:nvPr>
        </p:nvSpPr>
        <p:spPr>
          <a:xfrm>
            <a:off x="522000" y="1382874"/>
            <a:ext cx="8100000" cy="3152632"/>
          </a:xfrm>
        </p:spPr>
        <p:txBody>
          <a:bodyPr/>
          <a:lstStyle/>
          <a:p>
            <a:r>
              <a:rPr lang="nl-NL" dirty="0"/>
              <a:t>Bloedarmoede</a:t>
            </a:r>
          </a:p>
          <a:p>
            <a:r>
              <a:rPr lang="nl-NL" dirty="0"/>
              <a:t>Hoge bloeddruk</a:t>
            </a:r>
          </a:p>
          <a:p>
            <a:r>
              <a:rPr lang="nl-NL" dirty="0"/>
              <a:t>Huidklachten</a:t>
            </a:r>
          </a:p>
          <a:p>
            <a:r>
              <a:rPr lang="nl-NL" dirty="0"/>
              <a:t>Jeuk</a:t>
            </a:r>
          </a:p>
          <a:p>
            <a:r>
              <a:rPr lang="nl-NL" dirty="0"/>
              <a:t>Misselijkheid / gebrek aan eetlust</a:t>
            </a:r>
          </a:p>
          <a:p>
            <a:r>
              <a:rPr lang="nl-NL" dirty="0"/>
              <a:t>Spierkrampen</a:t>
            </a:r>
          </a:p>
          <a:p>
            <a:r>
              <a:rPr lang="nl-NL" dirty="0"/>
              <a:t>Botproblemen</a:t>
            </a:r>
          </a:p>
          <a:p>
            <a:r>
              <a:rPr lang="nl-NL" dirty="0"/>
              <a:t>Vermoeidheid</a:t>
            </a:r>
          </a:p>
          <a:p>
            <a:r>
              <a:rPr lang="nl-NL" dirty="0"/>
              <a:t>Slaapproblemen / depressieve gevoelens </a:t>
            </a:r>
          </a:p>
          <a:p>
            <a:r>
              <a:rPr lang="nl-NL" dirty="0"/>
              <a:t>Seksualiteits- en vruchtbaarheidsproblemen</a:t>
            </a:r>
          </a:p>
        </p:txBody>
      </p:sp>
    </p:spTree>
    <p:extLst>
      <p:ext uri="{BB962C8B-B14F-4D97-AF65-F5344CB8AC3E}">
        <p14:creationId xmlns:p14="http://schemas.microsoft.com/office/powerpoint/2010/main" val="2115332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C390C5E-AA4D-478B-5B6C-7BDC3AD7E24E}"/>
              </a:ext>
            </a:extLst>
          </p:cNvPr>
          <p:cNvPicPr>
            <a:picLocks noChangeAspect="1"/>
          </p:cNvPicPr>
          <p:nvPr/>
        </p:nvPicPr>
        <p:blipFill>
          <a:blip r:embed="rId2"/>
          <a:stretch>
            <a:fillRect/>
          </a:stretch>
        </p:blipFill>
        <p:spPr>
          <a:xfrm>
            <a:off x="523739" y="837618"/>
            <a:ext cx="7575199" cy="2803056"/>
          </a:xfrm>
          <a:prstGeom prst="rect">
            <a:avLst/>
          </a:prstGeom>
        </p:spPr>
      </p:pic>
    </p:spTree>
    <p:extLst>
      <p:ext uri="{BB962C8B-B14F-4D97-AF65-F5344CB8AC3E}">
        <p14:creationId xmlns:p14="http://schemas.microsoft.com/office/powerpoint/2010/main" val="2910007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8D833-CBA8-EE0F-F3AE-1CD0A0949CF1}"/>
              </a:ext>
            </a:extLst>
          </p:cNvPr>
          <p:cNvSpPr>
            <a:spLocks noGrp="1"/>
          </p:cNvSpPr>
          <p:nvPr>
            <p:ph type="title"/>
          </p:nvPr>
        </p:nvSpPr>
        <p:spPr/>
        <p:txBody>
          <a:bodyPr/>
          <a:lstStyle/>
          <a:p>
            <a:r>
              <a:rPr lang="nl-NL" sz="2800" dirty="0" err="1"/>
              <a:t>Nierschade</a:t>
            </a:r>
            <a:r>
              <a:rPr lang="nl-NL" sz="2800" dirty="0"/>
              <a:t> -&gt; vaatschade</a:t>
            </a:r>
          </a:p>
        </p:txBody>
      </p:sp>
      <p:sp>
        <p:nvSpPr>
          <p:cNvPr id="3" name="Tijdelijke aanduiding voor inhoud 2">
            <a:extLst>
              <a:ext uri="{FF2B5EF4-FFF2-40B4-BE49-F238E27FC236}">
                <a16:creationId xmlns:a16="http://schemas.microsoft.com/office/drawing/2014/main" id="{3CE72ABD-0BB3-7A80-F9D1-C9E71C917862}"/>
              </a:ext>
            </a:extLst>
          </p:cNvPr>
          <p:cNvSpPr>
            <a:spLocks noGrp="1"/>
          </p:cNvSpPr>
          <p:nvPr>
            <p:ph idx="1"/>
          </p:nvPr>
        </p:nvSpPr>
        <p:spPr/>
        <p:txBody>
          <a:bodyPr/>
          <a:lstStyle/>
          <a:p>
            <a:r>
              <a:rPr lang="nl-NL" dirty="0"/>
              <a:t>Door hoge bloeddruk</a:t>
            </a:r>
          </a:p>
          <a:p>
            <a:r>
              <a:rPr lang="nl-NL" dirty="0"/>
              <a:t>Door ophoping van stoffen zoals cholesterol</a:t>
            </a:r>
          </a:p>
          <a:p>
            <a:r>
              <a:rPr lang="nl-NL" dirty="0"/>
              <a:t>Ontregelde calcium/fosfaat huishouding</a:t>
            </a:r>
          </a:p>
          <a:p>
            <a:endParaRPr lang="nl-NL" dirty="0"/>
          </a:p>
          <a:p>
            <a:endParaRPr lang="nl-NL" dirty="0"/>
          </a:p>
          <a:p>
            <a:endParaRPr lang="nl-NL" dirty="0"/>
          </a:p>
          <a:p>
            <a:pPr marL="0" indent="0">
              <a:buNone/>
            </a:pPr>
            <a:r>
              <a:rPr lang="nl-NL" dirty="0"/>
              <a:t>-&gt; waardoor de bloedvaten nauwer en stugger worden met risico op stolling en/of afsluiting van de bloedtoevoer</a:t>
            </a:r>
          </a:p>
          <a:p>
            <a:endParaRPr lang="nl-NL" dirty="0"/>
          </a:p>
          <a:p>
            <a:pPr marL="0" indent="0">
              <a:buNone/>
            </a:pPr>
            <a:r>
              <a:rPr lang="nl-NL" sz="1200" dirty="0">
                <a:solidFill>
                  <a:schemeClr val="tx2"/>
                </a:solidFill>
              </a:rPr>
              <a:t>https://nierstichting.nl/nierschade-voorkomen/risicogroepen/nierschade-voorkomen-bij-hart-en-vaatziekten</a:t>
            </a:r>
          </a:p>
        </p:txBody>
      </p:sp>
      <p:pic>
        <p:nvPicPr>
          <p:cNvPr id="5" name="Afbeelding 4">
            <a:extLst>
              <a:ext uri="{FF2B5EF4-FFF2-40B4-BE49-F238E27FC236}">
                <a16:creationId xmlns:a16="http://schemas.microsoft.com/office/drawing/2014/main" id="{8997135E-247A-5394-11BA-B66EA1F1903D}"/>
              </a:ext>
            </a:extLst>
          </p:cNvPr>
          <p:cNvPicPr>
            <a:picLocks noChangeAspect="1"/>
          </p:cNvPicPr>
          <p:nvPr/>
        </p:nvPicPr>
        <p:blipFill>
          <a:blip r:embed="rId2"/>
          <a:stretch>
            <a:fillRect/>
          </a:stretch>
        </p:blipFill>
        <p:spPr>
          <a:xfrm>
            <a:off x="5810105" y="1511290"/>
            <a:ext cx="2086985" cy="1590404"/>
          </a:xfrm>
          <a:prstGeom prst="rect">
            <a:avLst/>
          </a:prstGeom>
        </p:spPr>
      </p:pic>
    </p:spTree>
    <p:extLst>
      <p:ext uri="{BB962C8B-B14F-4D97-AF65-F5344CB8AC3E}">
        <p14:creationId xmlns:p14="http://schemas.microsoft.com/office/powerpoint/2010/main" val="317250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9FB4EBE-E686-3C65-7B4E-DC9355FA8EAD}"/>
              </a:ext>
            </a:extLst>
          </p:cNvPr>
          <p:cNvPicPr>
            <a:picLocks noGrp="1" noChangeAspect="1"/>
          </p:cNvPicPr>
          <p:nvPr>
            <p:ph idx="1"/>
          </p:nvPr>
        </p:nvPicPr>
        <p:blipFill>
          <a:blip r:embed="rId2"/>
          <a:stretch>
            <a:fillRect/>
          </a:stretch>
        </p:blipFill>
        <p:spPr>
          <a:xfrm>
            <a:off x="1713796" y="2268146"/>
            <a:ext cx="5106113" cy="1371791"/>
          </a:xfrm>
        </p:spPr>
      </p:pic>
      <p:pic>
        <p:nvPicPr>
          <p:cNvPr id="7" name="Afbeelding 6" descr="Afbeelding met logo, Lettertype, Graphics, tekst&#10;&#10;Automatisch gegenereerde beschrijving">
            <a:extLst>
              <a:ext uri="{FF2B5EF4-FFF2-40B4-BE49-F238E27FC236}">
                <a16:creationId xmlns:a16="http://schemas.microsoft.com/office/drawing/2014/main" id="{49E0356F-14D6-BB1B-4A0F-2A20D0C1B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73" y="664954"/>
            <a:ext cx="2476846" cy="1552792"/>
          </a:xfrm>
          <a:prstGeom prst="rect">
            <a:avLst/>
          </a:prstGeom>
        </p:spPr>
      </p:pic>
    </p:spTree>
    <p:extLst>
      <p:ext uri="{BB962C8B-B14F-4D97-AF65-F5344CB8AC3E}">
        <p14:creationId xmlns:p14="http://schemas.microsoft.com/office/powerpoint/2010/main" val="778837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406EE-9425-0A0A-5CE8-B2ED18CB428C}"/>
              </a:ext>
            </a:extLst>
          </p:cNvPr>
          <p:cNvSpPr>
            <a:spLocks noGrp="1"/>
          </p:cNvSpPr>
          <p:nvPr>
            <p:ph type="title"/>
          </p:nvPr>
        </p:nvSpPr>
        <p:spPr/>
        <p:txBody>
          <a:bodyPr/>
          <a:lstStyle/>
          <a:p>
            <a:r>
              <a:rPr lang="nl-NL" sz="2800" dirty="0"/>
              <a:t>Vaatschade - </a:t>
            </a:r>
            <a:r>
              <a:rPr lang="nl-NL" sz="2800" dirty="0" err="1"/>
              <a:t>nierfilters</a:t>
            </a:r>
            <a:r>
              <a:rPr lang="nl-NL" sz="2800" dirty="0"/>
              <a:t> (</a:t>
            </a:r>
            <a:r>
              <a:rPr lang="nl-NL" sz="2800" dirty="0" err="1"/>
              <a:t>nefronen</a:t>
            </a:r>
            <a:r>
              <a:rPr lang="nl-NL" sz="2800" dirty="0"/>
              <a:t>) - nierfalen</a:t>
            </a:r>
          </a:p>
        </p:txBody>
      </p:sp>
      <p:pic>
        <p:nvPicPr>
          <p:cNvPr id="7" name="Tijdelijke aanduiding voor inhoud 6">
            <a:extLst>
              <a:ext uri="{FF2B5EF4-FFF2-40B4-BE49-F238E27FC236}">
                <a16:creationId xmlns:a16="http://schemas.microsoft.com/office/drawing/2014/main" id="{E228B726-494F-7249-86D2-A853835162F9}"/>
              </a:ext>
            </a:extLst>
          </p:cNvPr>
          <p:cNvPicPr>
            <a:picLocks noGrp="1" noChangeAspect="1"/>
          </p:cNvPicPr>
          <p:nvPr>
            <p:ph idx="1"/>
          </p:nvPr>
        </p:nvPicPr>
        <p:blipFill>
          <a:blip r:embed="rId2"/>
          <a:stretch>
            <a:fillRect/>
          </a:stretch>
        </p:blipFill>
        <p:spPr>
          <a:xfrm>
            <a:off x="522000" y="1760217"/>
            <a:ext cx="5553850" cy="2200582"/>
          </a:xfrm>
        </p:spPr>
      </p:pic>
      <p:pic>
        <p:nvPicPr>
          <p:cNvPr id="5" name="Afbeelding 4">
            <a:extLst>
              <a:ext uri="{FF2B5EF4-FFF2-40B4-BE49-F238E27FC236}">
                <a16:creationId xmlns:a16="http://schemas.microsoft.com/office/drawing/2014/main" id="{51EEEF70-EB89-37A8-9F23-452A56DE80A7}"/>
              </a:ext>
            </a:extLst>
          </p:cNvPr>
          <p:cNvPicPr>
            <a:picLocks noChangeAspect="1"/>
          </p:cNvPicPr>
          <p:nvPr/>
        </p:nvPicPr>
        <p:blipFill>
          <a:blip r:embed="rId3"/>
          <a:stretch>
            <a:fillRect/>
          </a:stretch>
        </p:blipFill>
        <p:spPr>
          <a:xfrm>
            <a:off x="6075850" y="1894969"/>
            <a:ext cx="2629267" cy="1752845"/>
          </a:xfrm>
          <a:prstGeom prst="rect">
            <a:avLst/>
          </a:prstGeom>
        </p:spPr>
      </p:pic>
    </p:spTree>
    <p:extLst>
      <p:ext uri="{BB962C8B-B14F-4D97-AF65-F5344CB8AC3E}">
        <p14:creationId xmlns:p14="http://schemas.microsoft.com/office/powerpoint/2010/main" val="3068846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15AE4-6F60-A2A1-AC45-2A33A8D8F70B}"/>
              </a:ext>
            </a:extLst>
          </p:cNvPr>
          <p:cNvSpPr>
            <a:spLocks noGrp="1"/>
          </p:cNvSpPr>
          <p:nvPr>
            <p:ph type="title"/>
          </p:nvPr>
        </p:nvSpPr>
        <p:spPr/>
        <p:txBody>
          <a:bodyPr/>
          <a:lstStyle/>
          <a:p>
            <a:r>
              <a:rPr lang="nl-NL" sz="2800" dirty="0"/>
              <a:t>Stadia nierfalen</a:t>
            </a:r>
          </a:p>
        </p:txBody>
      </p:sp>
      <p:pic>
        <p:nvPicPr>
          <p:cNvPr id="5" name="Afbeelding 4">
            <a:extLst>
              <a:ext uri="{FF2B5EF4-FFF2-40B4-BE49-F238E27FC236}">
                <a16:creationId xmlns:a16="http://schemas.microsoft.com/office/drawing/2014/main" id="{657E9A16-522A-DB4A-946D-23F02BE09317}"/>
              </a:ext>
            </a:extLst>
          </p:cNvPr>
          <p:cNvPicPr>
            <a:picLocks noChangeAspect="1"/>
          </p:cNvPicPr>
          <p:nvPr/>
        </p:nvPicPr>
        <p:blipFill>
          <a:blip r:embed="rId2"/>
          <a:stretch>
            <a:fillRect/>
          </a:stretch>
        </p:blipFill>
        <p:spPr>
          <a:xfrm>
            <a:off x="623333" y="1729126"/>
            <a:ext cx="6163535" cy="2219635"/>
          </a:xfrm>
          <a:prstGeom prst="rect">
            <a:avLst/>
          </a:prstGeom>
        </p:spPr>
      </p:pic>
    </p:spTree>
    <p:extLst>
      <p:ext uri="{BB962C8B-B14F-4D97-AF65-F5344CB8AC3E}">
        <p14:creationId xmlns:p14="http://schemas.microsoft.com/office/powerpoint/2010/main" val="89685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CA16B-4267-906F-C90A-48D7A72B22A7}"/>
              </a:ext>
            </a:extLst>
          </p:cNvPr>
          <p:cNvSpPr>
            <a:spLocks noGrp="1"/>
          </p:cNvSpPr>
          <p:nvPr>
            <p:ph type="title"/>
          </p:nvPr>
        </p:nvSpPr>
        <p:spPr/>
        <p:txBody>
          <a:bodyPr/>
          <a:lstStyle/>
          <a:p>
            <a:r>
              <a:rPr lang="nl-NL" sz="2800" dirty="0"/>
              <a:t>Seksuele problemen / klachten en nierfalen</a:t>
            </a:r>
          </a:p>
        </p:txBody>
      </p:sp>
      <p:pic>
        <p:nvPicPr>
          <p:cNvPr id="5" name="Afbeelding 4">
            <a:extLst>
              <a:ext uri="{FF2B5EF4-FFF2-40B4-BE49-F238E27FC236}">
                <a16:creationId xmlns:a16="http://schemas.microsoft.com/office/drawing/2014/main" id="{9EA189EA-F1B9-D6C3-06DA-BCDAF1539B8A}"/>
              </a:ext>
            </a:extLst>
          </p:cNvPr>
          <p:cNvPicPr>
            <a:picLocks noChangeAspect="1"/>
          </p:cNvPicPr>
          <p:nvPr/>
        </p:nvPicPr>
        <p:blipFill>
          <a:blip r:embed="rId2"/>
          <a:stretch>
            <a:fillRect/>
          </a:stretch>
        </p:blipFill>
        <p:spPr>
          <a:xfrm>
            <a:off x="1071159" y="1822347"/>
            <a:ext cx="5782482" cy="2534004"/>
          </a:xfrm>
          <a:prstGeom prst="rect">
            <a:avLst/>
          </a:prstGeom>
        </p:spPr>
      </p:pic>
    </p:spTree>
    <p:extLst>
      <p:ext uri="{BB962C8B-B14F-4D97-AF65-F5344CB8AC3E}">
        <p14:creationId xmlns:p14="http://schemas.microsoft.com/office/powerpoint/2010/main" val="3974054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0B1225F-C98C-4FC2-0A43-B63620798160}"/>
              </a:ext>
            </a:extLst>
          </p:cNvPr>
          <p:cNvSpPr>
            <a:spLocks noGrp="1"/>
          </p:cNvSpPr>
          <p:nvPr>
            <p:ph idx="1"/>
          </p:nvPr>
        </p:nvSpPr>
        <p:spPr>
          <a:xfrm>
            <a:off x="522000" y="909428"/>
            <a:ext cx="8100000" cy="3152632"/>
          </a:xfrm>
        </p:spPr>
        <p:txBody>
          <a:bodyPr/>
          <a:lstStyle/>
          <a:p>
            <a:r>
              <a:rPr lang="nl-NL" dirty="0">
                <a:solidFill>
                  <a:schemeClr val="accent1"/>
                </a:solidFill>
              </a:rPr>
              <a:t>52 % van de respondenten </a:t>
            </a:r>
            <a:r>
              <a:rPr lang="nl-NL" dirty="0"/>
              <a:t>ervaart klachten op het gebied van seksualiteit</a:t>
            </a:r>
          </a:p>
          <a:p>
            <a:endParaRPr lang="nl-NL" dirty="0"/>
          </a:p>
        </p:txBody>
      </p:sp>
      <p:pic>
        <p:nvPicPr>
          <p:cNvPr id="5" name="Afbeelding 4">
            <a:extLst>
              <a:ext uri="{FF2B5EF4-FFF2-40B4-BE49-F238E27FC236}">
                <a16:creationId xmlns:a16="http://schemas.microsoft.com/office/drawing/2014/main" id="{66E7CD4B-C922-0166-7C75-39C731F6C329}"/>
              </a:ext>
            </a:extLst>
          </p:cNvPr>
          <p:cNvPicPr>
            <a:picLocks noChangeAspect="1"/>
          </p:cNvPicPr>
          <p:nvPr/>
        </p:nvPicPr>
        <p:blipFill>
          <a:blip r:embed="rId2"/>
          <a:stretch>
            <a:fillRect/>
          </a:stretch>
        </p:blipFill>
        <p:spPr>
          <a:xfrm>
            <a:off x="1033037" y="1676332"/>
            <a:ext cx="6087325" cy="2286319"/>
          </a:xfrm>
          <a:prstGeom prst="rect">
            <a:avLst/>
          </a:prstGeom>
        </p:spPr>
      </p:pic>
    </p:spTree>
    <p:extLst>
      <p:ext uri="{BB962C8B-B14F-4D97-AF65-F5344CB8AC3E}">
        <p14:creationId xmlns:p14="http://schemas.microsoft.com/office/powerpoint/2010/main" val="185491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B0C0C09A-824E-BDB1-B32C-9693C930704A}"/>
              </a:ext>
            </a:extLst>
          </p:cNvPr>
          <p:cNvSpPr>
            <a:spLocks noGrp="1"/>
          </p:cNvSpPr>
          <p:nvPr>
            <p:ph idx="1"/>
          </p:nvPr>
        </p:nvSpPr>
        <p:spPr>
          <a:xfrm>
            <a:off x="522000" y="2405402"/>
            <a:ext cx="8100000" cy="3152632"/>
          </a:xfrm>
        </p:spPr>
        <p:txBody>
          <a:bodyPr/>
          <a:lstStyle/>
          <a:p>
            <a:r>
              <a:rPr lang="nl-NL" dirty="0"/>
              <a:t>5 x naar andere specialist (gynaecoloog, uroloog, huisarts) </a:t>
            </a:r>
          </a:p>
          <a:p>
            <a:r>
              <a:rPr lang="nl-NL" dirty="0"/>
              <a:t>1 x naar seksuoloog </a:t>
            </a:r>
          </a:p>
          <a:p>
            <a:r>
              <a:rPr lang="nl-NL" dirty="0"/>
              <a:t>12 x medicatie voorgeschreven</a:t>
            </a:r>
          </a:p>
        </p:txBody>
      </p:sp>
      <p:pic>
        <p:nvPicPr>
          <p:cNvPr id="8" name="Afbeelding 7">
            <a:extLst>
              <a:ext uri="{FF2B5EF4-FFF2-40B4-BE49-F238E27FC236}">
                <a16:creationId xmlns:a16="http://schemas.microsoft.com/office/drawing/2014/main" id="{2CD9E57C-3AF9-981F-A7B4-3EA06FD0BCF3}"/>
              </a:ext>
            </a:extLst>
          </p:cNvPr>
          <p:cNvPicPr>
            <a:picLocks noChangeAspect="1"/>
          </p:cNvPicPr>
          <p:nvPr/>
        </p:nvPicPr>
        <p:blipFill>
          <a:blip r:embed="rId2"/>
          <a:stretch>
            <a:fillRect/>
          </a:stretch>
        </p:blipFill>
        <p:spPr>
          <a:xfrm>
            <a:off x="1002977" y="793383"/>
            <a:ext cx="6285521" cy="1274174"/>
          </a:xfrm>
          <a:prstGeom prst="rect">
            <a:avLst/>
          </a:prstGeom>
        </p:spPr>
      </p:pic>
    </p:spTree>
    <p:extLst>
      <p:ext uri="{BB962C8B-B14F-4D97-AF65-F5344CB8AC3E}">
        <p14:creationId xmlns:p14="http://schemas.microsoft.com/office/powerpoint/2010/main" val="327973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DB1A12D-4D8D-D4C9-8F18-D1F8A6831713}"/>
              </a:ext>
            </a:extLst>
          </p:cNvPr>
          <p:cNvPicPr>
            <a:picLocks noChangeAspect="1"/>
          </p:cNvPicPr>
          <p:nvPr/>
        </p:nvPicPr>
        <p:blipFill>
          <a:blip r:embed="rId2"/>
          <a:stretch>
            <a:fillRect/>
          </a:stretch>
        </p:blipFill>
        <p:spPr>
          <a:xfrm>
            <a:off x="1023259" y="1882324"/>
            <a:ext cx="6134956" cy="1219370"/>
          </a:xfrm>
          <a:prstGeom prst="rect">
            <a:avLst/>
          </a:prstGeom>
        </p:spPr>
      </p:pic>
    </p:spTree>
    <p:extLst>
      <p:ext uri="{BB962C8B-B14F-4D97-AF65-F5344CB8AC3E}">
        <p14:creationId xmlns:p14="http://schemas.microsoft.com/office/powerpoint/2010/main" val="285789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E9A71-5BAB-422E-2821-928B62304385}"/>
              </a:ext>
            </a:extLst>
          </p:cNvPr>
          <p:cNvSpPr>
            <a:spLocks noGrp="1"/>
          </p:cNvSpPr>
          <p:nvPr>
            <p:ph type="title"/>
          </p:nvPr>
        </p:nvSpPr>
        <p:spPr/>
        <p:txBody>
          <a:bodyPr/>
          <a:lstStyle/>
          <a:p>
            <a:r>
              <a:rPr lang="nl-NL" sz="2800" dirty="0"/>
              <a:t>Seksualiteit; algemeen</a:t>
            </a:r>
          </a:p>
        </p:txBody>
      </p:sp>
      <p:sp>
        <p:nvSpPr>
          <p:cNvPr id="3" name="Tijdelijke aanduiding voor inhoud 2">
            <a:extLst>
              <a:ext uri="{FF2B5EF4-FFF2-40B4-BE49-F238E27FC236}">
                <a16:creationId xmlns:a16="http://schemas.microsoft.com/office/drawing/2014/main" id="{ABF7AFF9-F8B7-42F3-BBEA-40E6AD212A6B}"/>
              </a:ext>
            </a:extLst>
          </p:cNvPr>
          <p:cNvSpPr>
            <a:spLocks noGrp="1"/>
          </p:cNvSpPr>
          <p:nvPr>
            <p:ph idx="1"/>
          </p:nvPr>
        </p:nvSpPr>
        <p:spPr/>
        <p:txBody>
          <a:bodyPr/>
          <a:lstStyle/>
          <a:p>
            <a:r>
              <a:rPr lang="nl-NL" altLang="nl-NL" sz="2000" dirty="0"/>
              <a:t>Subjectief begrip, het houdt veel </a:t>
            </a:r>
            <a:r>
              <a:rPr lang="nl-NL" altLang="nl-NL" sz="2000" dirty="0">
                <a:solidFill>
                  <a:schemeClr val="accent1"/>
                </a:solidFill>
              </a:rPr>
              <a:t>meer in dan alleen vrijen of geslachtsgemeenschap</a:t>
            </a:r>
          </a:p>
          <a:p>
            <a:endParaRPr lang="nl-NL" altLang="nl-NL" sz="2000" dirty="0"/>
          </a:p>
          <a:p>
            <a:r>
              <a:rPr lang="nl-NL" altLang="nl-NL" sz="2000" dirty="0"/>
              <a:t>Seksualiteit hoort bij </a:t>
            </a:r>
            <a:r>
              <a:rPr lang="nl-NL" altLang="nl-NL" sz="2000" dirty="0">
                <a:solidFill>
                  <a:schemeClr val="accent1"/>
                </a:solidFill>
              </a:rPr>
              <a:t>de basisbehoeften </a:t>
            </a:r>
            <a:r>
              <a:rPr lang="nl-NL" altLang="nl-NL" sz="2000" dirty="0"/>
              <a:t>van het leven, net als eten en drinken</a:t>
            </a:r>
          </a:p>
          <a:p>
            <a:endParaRPr lang="nl-NL" altLang="nl-NL" sz="2000" dirty="0"/>
          </a:p>
          <a:p>
            <a:r>
              <a:rPr lang="nl-NL" altLang="nl-NL" sz="2000" dirty="0"/>
              <a:t>Seksualiteit en intimiteit zijn </a:t>
            </a:r>
            <a:r>
              <a:rPr lang="nl-NL" altLang="nl-NL" sz="2000" dirty="0">
                <a:solidFill>
                  <a:schemeClr val="accent1"/>
                </a:solidFill>
              </a:rPr>
              <a:t>onlosmakelijk met elkaar verbonden</a:t>
            </a:r>
          </a:p>
          <a:p>
            <a:endParaRPr lang="nl-NL" altLang="nl-NL" dirty="0"/>
          </a:p>
          <a:p>
            <a:r>
              <a:rPr lang="nl-NL" altLang="nl-NL" sz="2000" dirty="0">
                <a:solidFill>
                  <a:schemeClr val="accent1"/>
                </a:solidFill>
              </a:rPr>
              <a:t>Ieder mens heeft seksuele gevoelens</a:t>
            </a:r>
            <a:r>
              <a:rPr lang="nl-NL" altLang="nl-NL" sz="2000" dirty="0"/>
              <a:t>, wensen en verlangens, deze ontwikkelen  zich vanaf de geboorte</a:t>
            </a:r>
          </a:p>
          <a:p>
            <a:endParaRPr lang="nl-NL" altLang="nl-NL" sz="2000" dirty="0"/>
          </a:p>
          <a:p>
            <a:endParaRPr lang="nl-NL" dirty="0"/>
          </a:p>
        </p:txBody>
      </p:sp>
    </p:spTree>
    <p:extLst>
      <p:ext uri="{BB962C8B-B14F-4D97-AF65-F5344CB8AC3E}">
        <p14:creationId xmlns:p14="http://schemas.microsoft.com/office/powerpoint/2010/main" val="157466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8B09181-3720-0DC8-0EAE-CFD2BC39086E}"/>
              </a:ext>
            </a:extLst>
          </p:cNvPr>
          <p:cNvPicPr>
            <a:picLocks noChangeAspect="1"/>
          </p:cNvPicPr>
          <p:nvPr/>
        </p:nvPicPr>
        <p:blipFill>
          <a:blip r:embed="rId2"/>
          <a:stretch>
            <a:fillRect/>
          </a:stretch>
        </p:blipFill>
        <p:spPr>
          <a:xfrm>
            <a:off x="422031" y="788664"/>
            <a:ext cx="7451635" cy="750165"/>
          </a:xfrm>
          <a:prstGeom prst="rect">
            <a:avLst/>
          </a:prstGeom>
        </p:spPr>
      </p:pic>
      <p:sp>
        <p:nvSpPr>
          <p:cNvPr id="4" name="Tijdelijke aanduiding voor inhoud 2">
            <a:extLst>
              <a:ext uri="{FF2B5EF4-FFF2-40B4-BE49-F238E27FC236}">
                <a16:creationId xmlns:a16="http://schemas.microsoft.com/office/drawing/2014/main" id="{12E7DBC1-3816-E2CE-F4B7-953D78DCDB81}"/>
              </a:ext>
            </a:extLst>
          </p:cNvPr>
          <p:cNvSpPr>
            <a:spLocks noGrp="1"/>
          </p:cNvSpPr>
          <p:nvPr>
            <p:ph idx="1"/>
          </p:nvPr>
        </p:nvSpPr>
        <p:spPr>
          <a:xfrm>
            <a:off x="422031" y="1970579"/>
            <a:ext cx="8100000" cy="2108395"/>
          </a:xfrm>
        </p:spPr>
        <p:txBody>
          <a:bodyPr/>
          <a:lstStyle/>
          <a:p>
            <a:r>
              <a:rPr lang="nl-NL" dirty="0"/>
              <a:t>Men zou graag </a:t>
            </a:r>
            <a:r>
              <a:rPr lang="nl-NL" dirty="0">
                <a:solidFill>
                  <a:schemeClr val="accent1"/>
                </a:solidFill>
              </a:rPr>
              <a:t>meer begrip willen van de partner</a:t>
            </a:r>
          </a:p>
          <a:p>
            <a:r>
              <a:rPr lang="nl-NL" dirty="0"/>
              <a:t>Van </a:t>
            </a:r>
            <a:r>
              <a:rPr lang="nl-NL" dirty="0">
                <a:solidFill>
                  <a:schemeClr val="accent1"/>
                </a:solidFill>
              </a:rPr>
              <a:t>de artsen </a:t>
            </a:r>
            <a:r>
              <a:rPr lang="nl-NL" dirty="0"/>
              <a:t>verwacht men met name </a:t>
            </a:r>
            <a:r>
              <a:rPr lang="nl-NL" dirty="0">
                <a:solidFill>
                  <a:schemeClr val="accent1"/>
                </a:solidFill>
              </a:rPr>
              <a:t>informatie en tips/medicijnen</a:t>
            </a:r>
          </a:p>
          <a:p>
            <a:pPr marL="0" indent="0">
              <a:buNone/>
            </a:pPr>
            <a:endParaRPr lang="nl-NL" dirty="0"/>
          </a:p>
        </p:txBody>
      </p:sp>
    </p:spTree>
    <p:extLst>
      <p:ext uri="{BB962C8B-B14F-4D97-AF65-F5344CB8AC3E}">
        <p14:creationId xmlns:p14="http://schemas.microsoft.com/office/powerpoint/2010/main" val="1579586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4ED90-10F5-ABB4-9535-534F67974BB2}"/>
              </a:ext>
            </a:extLst>
          </p:cNvPr>
          <p:cNvSpPr>
            <a:spLocks noGrp="1"/>
          </p:cNvSpPr>
          <p:nvPr>
            <p:ph type="title"/>
          </p:nvPr>
        </p:nvSpPr>
        <p:spPr/>
        <p:txBody>
          <a:bodyPr/>
          <a:lstStyle/>
          <a:p>
            <a:r>
              <a:rPr lang="nl-NL" sz="2000" b="0" i="1" dirty="0">
                <a:solidFill>
                  <a:schemeClr val="tx1"/>
                </a:solidFill>
              </a:rPr>
              <a:t>&lt;-&gt; Klachten op het gebied van seksualiteit</a:t>
            </a:r>
            <a:r>
              <a:rPr lang="nl-NL" sz="2000" b="0" dirty="0">
                <a:solidFill>
                  <a:schemeClr val="tx1"/>
                </a:solidFill>
              </a:rPr>
              <a:t>:</a:t>
            </a:r>
            <a:br>
              <a:rPr lang="nl-NL" sz="2000" b="0" dirty="0"/>
            </a:br>
            <a:r>
              <a:rPr lang="nl-NL" sz="2800" dirty="0"/>
              <a:t>Verminderde interesse in seks (64 %)</a:t>
            </a:r>
          </a:p>
        </p:txBody>
      </p:sp>
      <p:sp>
        <p:nvSpPr>
          <p:cNvPr id="3" name="Tijdelijke aanduiding voor inhoud 2">
            <a:extLst>
              <a:ext uri="{FF2B5EF4-FFF2-40B4-BE49-F238E27FC236}">
                <a16:creationId xmlns:a16="http://schemas.microsoft.com/office/drawing/2014/main" id="{BE507F9D-C483-0B80-BDAD-DE3B429EA527}"/>
              </a:ext>
            </a:extLst>
          </p:cNvPr>
          <p:cNvSpPr>
            <a:spLocks noGrp="1"/>
          </p:cNvSpPr>
          <p:nvPr>
            <p:ph idx="1"/>
          </p:nvPr>
        </p:nvSpPr>
        <p:spPr>
          <a:xfrm>
            <a:off x="453248" y="1814136"/>
            <a:ext cx="8100000" cy="3152632"/>
          </a:xfrm>
        </p:spPr>
        <p:txBody>
          <a:bodyPr/>
          <a:lstStyle/>
          <a:p>
            <a:r>
              <a:rPr lang="nl-NL" dirty="0"/>
              <a:t>Veranderende situatie </a:t>
            </a:r>
          </a:p>
          <a:p>
            <a:r>
              <a:rPr lang="nl-NL" dirty="0"/>
              <a:t>Veranderingen in hormoonspiegels; lager testosteron, verstoring cyclus bij vrouwen</a:t>
            </a:r>
          </a:p>
          <a:p>
            <a:r>
              <a:rPr lang="nl-NL" dirty="0"/>
              <a:t>Vermoeidheid</a:t>
            </a:r>
          </a:p>
          <a:p>
            <a:r>
              <a:rPr lang="nl-NL" dirty="0"/>
              <a:t>Angst, schaamte, boosheid, depressieve gevoelens</a:t>
            </a:r>
          </a:p>
          <a:p>
            <a:r>
              <a:rPr lang="nl-NL" dirty="0"/>
              <a:t>Negatief zelfbeeld</a:t>
            </a:r>
          </a:p>
          <a:p>
            <a:r>
              <a:rPr lang="nl-NL" dirty="0"/>
              <a:t>Stress</a:t>
            </a:r>
          </a:p>
          <a:p>
            <a:r>
              <a:rPr lang="nl-NL" dirty="0"/>
              <a:t>Relationele problemen</a:t>
            </a:r>
          </a:p>
          <a:p>
            <a:r>
              <a:rPr lang="nl-NL" dirty="0"/>
              <a:t>Dialyseomstandigheden</a:t>
            </a:r>
          </a:p>
        </p:txBody>
      </p:sp>
    </p:spTree>
    <p:extLst>
      <p:ext uri="{BB962C8B-B14F-4D97-AF65-F5344CB8AC3E}">
        <p14:creationId xmlns:p14="http://schemas.microsoft.com/office/powerpoint/2010/main" val="145104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EBB07-A9B5-6561-0803-14FBEA3F6C4E}"/>
              </a:ext>
            </a:extLst>
          </p:cNvPr>
          <p:cNvSpPr>
            <a:spLocks noGrp="1"/>
          </p:cNvSpPr>
          <p:nvPr>
            <p:ph type="title"/>
          </p:nvPr>
        </p:nvSpPr>
        <p:spPr/>
        <p:txBody>
          <a:bodyPr/>
          <a:lstStyle/>
          <a:p>
            <a:r>
              <a:rPr lang="nl-NL" sz="2800" dirty="0"/>
              <a:t>Problemen om seksueel opgewonden te raken (44%)</a:t>
            </a:r>
          </a:p>
        </p:txBody>
      </p:sp>
      <p:sp>
        <p:nvSpPr>
          <p:cNvPr id="3" name="Tijdelijke aanduiding voor inhoud 2">
            <a:extLst>
              <a:ext uri="{FF2B5EF4-FFF2-40B4-BE49-F238E27FC236}">
                <a16:creationId xmlns:a16="http://schemas.microsoft.com/office/drawing/2014/main" id="{1B09CBD6-FB05-B500-3303-7D00C28BDABE}"/>
              </a:ext>
            </a:extLst>
          </p:cNvPr>
          <p:cNvSpPr>
            <a:spLocks noGrp="1"/>
          </p:cNvSpPr>
          <p:nvPr>
            <p:ph idx="1"/>
          </p:nvPr>
        </p:nvSpPr>
        <p:spPr/>
        <p:txBody>
          <a:bodyPr/>
          <a:lstStyle/>
          <a:p>
            <a:r>
              <a:rPr lang="nl-NL" dirty="0"/>
              <a:t>Medicatie; antidepressiva, antihypertensiva, anticonceptiepil</a:t>
            </a:r>
          </a:p>
          <a:p>
            <a:r>
              <a:rPr lang="nl-NL" dirty="0"/>
              <a:t>Weinig of geen seksuele prikkels</a:t>
            </a:r>
          </a:p>
          <a:p>
            <a:r>
              <a:rPr lang="nl-NL" dirty="0"/>
              <a:t>Te veel in “je hoofd” </a:t>
            </a:r>
          </a:p>
          <a:p>
            <a:r>
              <a:rPr lang="nl-NL" dirty="0"/>
              <a:t>Angst voor beschadigen van dialyselijn, shunt, </a:t>
            </a:r>
            <a:r>
              <a:rPr lang="nl-NL" dirty="0" err="1"/>
              <a:t>Ntx</a:t>
            </a:r>
            <a:r>
              <a:rPr lang="nl-NL" dirty="0"/>
              <a:t> </a:t>
            </a:r>
            <a:r>
              <a:rPr lang="nl-NL" dirty="0" err="1"/>
              <a:t>ed</a:t>
            </a:r>
            <a:r>
              <a:rPr lang="nl-NL" dirty="0"/>
              <a:t> </a:t>
            </a:r>
          </a:p>
          <a:p>
            <a:r>
              <a:rPr lang="nl-NL" dirty="0"/>
              <a:t>Faalangst; bang niet te kunnen “presteren”</a:t>
            </a:r>
          </a:p>
        </p:txBody>
      </p:sp>
    </p:spTree>
    <p:extLst>
      <p:ext uri="{BB962C8B-B14F-4D97-AF65-F5344CB8AC3E}">
        <p14:creationId xmlns:p14="http://schemas.microsoft.com/office/powerpoint/2010/main" val="2312706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FF5E4-DCCC-D9E5-6CE5-7823E6FE5D9D}"/>
              </a:ext>
            </a:extLst>
          </p:cNvPr>
          <p:cNvSpPr>
            <a:spLocks noGrp="1"/>
          </p:cNvSpPr>
          <p:nvPr>
            <p:ph type="title"/>
          </p:nvPr>
        </p:nvSpPr>
        <p:spPr/>
        <p:txBody>
          <a:bodyPr/>
          <a:lstStyle/>
          <a:p>
            <a:r>
              <a:rPr lang="nl-NL" sz="2800" dirty="0"/>
              <a:t>Voorwaarden voor een adequate opwinding</a:t>
            </a:r>
          </a:p>
        </p:txBody>
      </p:sp>
      <p:sp>
        <p:nvSpPr>
          <p:cNvPr id="3" name="Tijdelijke aanduiding voor inhoud 2">
            <a:extLst>
              <a:ext uri="{FF2B5EF4-FFF2-40B4-BE49-F238E27FC236}">
                <a16:creationId xmlns:a16="http://schemas.microsoft.com/office/drawing/2014/main" id="{008B18AD-CECF-B405-5407-02B666FEFA3B}"/>
              </a:ext>
            </a:extLst>
          </p:cNvPr>
          <p:cNvSpPr>
            <a:spLocks noGrp="1"/>
          </p:cNvSpPr>
          <p:nvPr>
            <p:ph idx="1"/>
          </p:nvPr>
        </p:nvSpPr>
        <p:spPr/>
        <p:txBody>
          <a:bodyPr/>
          <a:lstStyle/>
          <a:p>
            <a:r>
              <a:rPr lang="nl-NL" dirty="0">
                <a:solidFill>
                  <a:schemeClr val="accent1"/>
                </a:solidFill>
              </a:rPr>
              <a:t>Jezelf – je relatie – de omstandigheden – seksuele prikkels</a:t>
            </a:r>
          </a:p>
          <a:p>
            <a:r>
              <a:rPr lang="nl-NL" i="1" dirty="0"/>
              <a:t>Mannen raken eerder opgewonden dan vrouwen</a:t>
            </a:r>
          </a:p>
          <a:p>
            <a:endParaRPr lang="nl-NL" dirty="0"/>
          </a:p>
          <a:p>
            <a:endParaRPr lang="nl-NL" dirty="0"/>
          </a:p>
          <a:p>
            <a:pPr marL="0" indent="0">
              <a:buNone/>
            </a:pPr>
            <a:r>
              <a:rPr lang="nl-NL" sz="1800" u="sng" dirty="0"/>
              <a:t>Seksuele responscyclus, 4 fasen</a:t>
            </a:r>
            <a:r>
              <a:rPr lang="nl-NL" sz="1800" dirty="0"/>
              <a:t>:</a:t>
            </a:r>
          </a:p>
          <a:p>
            <a:r>
              <a:rPr lang="nl-NL" sz="1800" dirty="0">
                <a:solidFill>
                  <a:schemeClr val="accent1">
                    <a:lumMod val="60000"/>
                    <a:lumOff val="40000"/>
                  </a:schemeClr>
                </a:solidFill>
              </a:rPr>
              <a:t>(verlangen) </a:t>
            </a:r>
            <a:r>
              <a:rPr lang="nl-NL" sz="1800" dirty="0"/>
              <a:t>opwinding</a:t>
            </a:r>
          </a:p>
          <a:p>
            <a:r>
              <a:rPr lang="nl-NL" sz="1800" dirty="0"/>
              <a:t>plateau</a:t>
            </a:r>
          </a:p>
          <a:p>
            <a:r>
              <a:rPr lang="nl-NL" sz="1800" dirty="0"/>
              <a:t>orgasme</a:t>
            </a:r>
          </a:p>
          <a:p>
            <a:r>
              <a:rPr lang="nl-NL" sz="1800" dirty="0"/>
              <a:t>ontspanning</a:t>
            </a:r>
          </a:p>
          <a:p>
            <a:endParaRPr lang="nl-NL" dirty="0"/>
          </a:p>
        </p:txBody>
      </p:sp>
      <p:pic>
        <p:nvPicPr>
          <p:cNvPr id="4" name="Afbeelding 3">
            <a:extLst>
              <a:ext uri="{FF2B5EF4-FFF2-40B4-BE49-F238E27FC236}">
                <a16:creationId xmlns:a16="http://schemas.microsoft.com/office/drawing/2014/main" id="{7004163C-FFBC-5010-9C46-5967BBCF2AFD}"/>
              </a:ext>
            </a:extLst>
          </p:cNvPr>
          <p:cNvPicPr>
            <a:picLocks noChangeAspect="1"/>
          </p:cNvPicPr>
          <p:nvPr/>
        </p:nvPicPr>
        <p:blipFill>
          <a:blip r:embed="rId2"/>
          <a:stretch>
            <a:fillRect/>
          </a:stretch>
        </p:blipFill>
        <p:spPr>
          <a:xfrm>
            <a:off x="4224521" y="2660059"/>
            <a:ext cx="3871296" cy="2017951"/>
          </a:xfrm>
          <a:prstGeom prst="rect">
            <a:avLst/>
          </a:prstGeom>
        </p:spPr>
      </p:pic>
    </p:spTree>
    <p:extLst>
      <p:ext uri="{BB962C8B-B14F-4D97-AF65-F5344CB8AC3E}">
        <p14:creationId xmlns:p14="http://schemas.microsoft.com/office/powerpoint/2010/main" val="1217327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56873-D3DE-8AD0-5B8E-E5AA2E4392CF}"/>
              </a:ext>
            </a:extLst>
          </p:cNvPr>
          <p:cNvSpPr>
            <a:spLocks noGrp="1"/>
          </p:cNvSpPr>
          <p:nvPr>
            <p:ph type="title"/>
          </p:nvPr>
        </p:nvSpPr>
        <p:spPr/>
        <p:txBody>
          <a:bodyPr/>
          <a:lstStyle/>
          <a:p>
            <a:r>
              <a:rPr lang="nl-NL" sz="2800" dirty="0"/>
              <a:t>Tips voor adequate opwinding</a:t>
            </a:r>
          </a:p>
        </p:txBody>
      </p:sp>
      <p:sp>
        <p:nvSpPr>
          <p:cNvPr id="3" name="Tijdelijke aanduiding voor inhoud 2">
            <a:extLst>
              <a:ext uri="{FF2B5EF4-FFF2-40B4-BE49-F238E27FC236}">
                <a16:creationId xmlns:a16="http://schemas.microsoft.com/office/drawing/2014/main" id="{20FEDF65-1917-815C-130D-626D9652EF61}"/>
              </a:ext>
            </a:extLst>
          </p:cNvPr>
          <p:cNvSpPr>
            <a:spLocks noGrp="1"/>
          </p:cNvSpPr>
          <p:nvPr>
            <p:ph idx="1"/>
          </p:nvPr>
        </p:nvSpPr>
        <p:spPr/>
        <p:txBody>
          <a:bodyPr/>
          <a:lstStyle/>
          <a:p>
            <a:pPr algn="l">
              <a:buFont typeface="Arial" panose="020B0604020202020204" pitchFamily="34" charset="0"/>
              <a:buChar char="•"/>
            </a:pPr>
            <a:r>
              <a:rPr lang="nl-NL" b="0" i="0" dirty="0">
                <a:solidFill>
                  <a:schemeClr val="accent1"/>
                </a:solidFill>
                <a:effectLst/>
              </a:rPr>
              <a:t>Omarm jezelf en elkaar</a:t>
            </a:r>
          </a:p>
          <a:p>
            <a:pPr algn="l">
              <a:buFont typeface="Arial" panose="020B0604020202020204" pitchFamily="34" charset="0"/>
              <a:buChar char="•"/>
            </a:pPr>
            <a:r>
              <a:rPr lang="nl-NL" b="0" i="0" dirty="0">
                <a:solidFill>
                  <a:schemeClr val="accent1"/>
                </a:solidFill>
                <a:effectLst/>
              </a:rPr>
              <a:t>Zorg goed voor jezelf</a:t>
            </a:r>
          </a:p>
          <a:p>
            <a:pPr algn="l">
              <a:buFont typeface="Arial" panose="020B0604020202020204" pitchFamily="34" charset="0"/>
              <a:buChar char="•"/>
            </a:pPr>
            <a:r>
              <a:rPr lang="nl-NL" dirty="0">
                <a:solidFill>
                  <a:schemeClr val="accent1"/>
                </a:solidFill>
              </a:rPr>
              <a:t>Wat heb je nodig </a:t>
            </a:r>
            <a:r>
              <a:rPr lang="nl-NL" dirty="0">
                <a:solidFill>
                  <a:srgbClr val="414040"/>
                </a:solidFill>
              </a:rPr>
              <a:t>om te ontspannen</a:t>
            </a:r>
          </a:p>
          <a:p>
            <a:pPr algn="l">
              <a:buFont typeface="Arial" panose="020B0604020202020204" pitchFamily="34" charset="0"/>
              <a:buChar char="•"/>
            </a:pPr>
            <a:r>
              <a:rPr lang="nl-NL" dirty="0">
                <a:solidFill>
                  <a:schemeClr val="accent1"/>
                </a:solidFill>
              </a:rPr>
              <a:t>Waar wordt/werd je opgewonden van</a:t>
            </a:r>
          </a:p>
          <a:p>
            <a:pPr algn="l">
              <a:buFont typeface="Arial" panose="020B0604020202020204" pitchFamily="34" charset="0"/>
              <a:buChar char="•"/>
            </a:pPr>
            <a:r>
              <a:rPr lang="nl-NL" dirty="0" err="1">
                <a:solidFill>
                  <a:schemeClr val="accent1"/>
                </a:solidFill>
              </a:rPr>
              <a:t>Creeër</a:t>
            </a:r>
            <a:r>
              <a:rPr lang="nl-NL" dirty="0">
                <a:solidFill>
                  <a:srgbClr val="414040"/>
                </a:solidFill>
              </a:rPr>
              <a:t> </a:t>
            </a:r>
            <a:r>
              <a:rPr lang="nl-NL" dirty="0">
                <a:solidFill>
                  <a:schemeClr val="accent1"/>
                </a:solidFill>
              </a:rPr>
              <a:t>tijd</a:t>
            </a:r>
            <a:r>
              <a:rPr lang="nl-NL" dirty="0">
                <a:solidFill>
                  <a:srgbClr val="414040"/>
                </a:solidFill>
              </a:rPr>
              <a:t>; </a:t>
            </a:r>
            <a:r>
              <a:rPr lang="nl-NL" b="0" i="0" dirty="0">
                <a:solidFill>
                  <a:schemeClr val="accent1"/>
                </a:solidFill>
                <a:effectLst/>
              </a:rPr>
              <a:t>Zin in seks ontstaat niet zomaar</a:t>
            </a:r>
            <a:endParaRPr lang="nl-NL" dirty="0">
              <a:solidFill>
                <a:schemeClr val="accent1"/>
              </a:solidFill>
            </a:endParaRPr>
          </a:p>
          <a:p>
            <a:pPr algn="l">
              <a:buFont typeface="Arial" panose="020B0604020202020204" pitchFamily="34" charset="0"/>
              <a:buChar char="•"/>
            </a:pPr>
            <a:r>
              <a:rPr lang="nl-NL" dirty="0">
                <a:solidFill>
                  <a:schemeClr val="accent1"/>
                </a:solidFill>
              </a:rPr>
              <a:t>Onderzoek andere vormen</a:t>
            </a:r>
            <a:r>
              <a:rPr lang="nl-NL" dirty="0">
                <a:solidFill>
                  <a:srgbClr val="414040"/>
                </a:solidFill>
              </a:rPr>
              <a:t> van vrijen, intimiteit hetgeen nieuwe opwinding kan geven. </a:t>
            </a:r>
          </a:p>
          <a:p>
            <a:pPr marL="0" indent="0" algn="l">
              <a:buNone/>
            </a:pPr>
            <a:r>
              <a:rPr lang="nl-NL" dirty="0">
                <a:solidFill>
                  <a:srgbClr val="414040"/>
                </a:solidFill>
              </a:rPr>
              <a:t>     Ga op zoek naar prikkels die fijn zijn</a:t>
            </a:r>
          </a:p>
          <a:p>
            <a:pPr algn="l">
              <a:buFont typeface="Arial" panose="020B0604020202020204" pitchFamily="34" charset="0"/>
              <a:buChar char="•"/>
            </a:pPr>
            <a:endParaRPr lang="nl-NL" b="1" i="0" dirty="0">
              <a:solidFill>
                <a:srgbClr val="414040"/>
              </a:solidFill>
              <a:effectLst/>
              <a:latin typeface="Poppins" panose="020B0502040204020203" pitchFamily="2" charset="0"/>
            </a:endParaRPr>
          </a:p>
          <a:p>
            <a:endParaRPr lang="nl-NL" dirty="0"/>
          </a:p>
        </p:txBody>
      </p:sp>
      <p:pic>
        <p:nvPicPr>
          <p:cNvPr id="5" name="Afbeelding 4">
            <a:extLst>
              <a:ext uri="{FF2B5EF4-FFF2-40B4-BE49-F238E27FC236}">
                <a16:creationId xmlns:a16="http://schemas.microsoft.com/office/drawing/2014/main" id="{CB21AC7D-85B6-B7ED-4BED-4D9695AF8684}"/>
              </a:ext>
            </a:extLst>
          </p:cNvPr>
          <p:cNvPicPr>
            <a:picLocks noChangeAspect="1"/>
          </p:cNvPicPr>
          <p:nvPr/>
        </p:nvPicPr>
        <p:blipFill>
          <a:blip r:embed="rId2"/>
          <a:stretch>
            <a:fillRect/>
          </a:stretch>
        </p:blipFill>
        <p:spPr>
          <a:xfrm>
            <a:off x="6318298" y="787149"/>
            <a:ext cx="1664310" cy="2138301"/>
          </a:xfrm>
          <a:prstGeom prst="rect">
            <a:avLst/>
          </a:prstGeom>
        </p:spPr>
      </p:pic>
    </p:spTree>
    <p:extLst>
      <p:ext uri="{BB962C8B-B14F-4D97-AF65-F5344CB8AC3E}">
        <p14:creationId xmlns:p14="http://schemas.microsoft.com/office/powerpoint/2010/main" val="226921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CD058-ED76-3B1E-3130-7CE8529658B5}"/>
              </a:ext>
            </a:extLst>
          </p:cNvPr>
          <p:cNvSpPr>
            <a:spLocks noGrp="1"/>
          </p:cNvSpPr>
          <p:nvPr>
            <p:ph type="title"/>
          </p:nvPr>
        </p:nvSpPr>
        <p:spPr/>
        <p:txBody>
          <a:bodyPr/>
          <a:lstStyle/>
          <a:p>
            <a:r>
              <a:rPr lang="nl-NL" sz="2800" dirty="0"/>
              <a:t>Erectieproblemen (44%)</a:t>
            </a:r>
          </a:p>
        </p:txBody>
      </p:sp>
      <p:sp>
        <p:nvSpPr>
          <p:cNvPr id="3" name="Tijdelijke aanduiding voor inhoud 2">
            <a:extLst>
              <a:ext uri="{FF2B5EF4-FFF2-40B4-BE49-F238E27FC236}">
                <a16:creationId xmlns:a16="http://schemas.microsoft.com/office/drawing/2014/main" id="{9342C949-8C9B-6446-C903-02A1314888F9}"/>
              </a:ext>
            </a:extLst>
          </p:cNvPr>
          <p:cNvSpPr>
            <a:spLocks noGrp="1"/>
          </p:cNvSpPr>
          <p:nvPr>
            <p:ph idx="1"/>
          </p:nvPr>
        </p:nvSpPr>
        <p:spPr/>
        <p:txBody>
          <a:bodyPr/>
          <a:lstStyle/>
          <a:p>
            <a:r>
              <a:rPr lang="nl-NL" b="0" i="0" dirty="0">
                <a:solidFill>
                  <a:srgbClr val="000000"/>
                </a:solidFill>
                <a:effectLst/>
              </a:rPr>
              <a:t>Verminderde bloedtoevoer door de bloedvaten; bloedvatvernauwing </a:t>
            </a:r>
          </a:p>
          <a:p>
            <a:r>
              <a:rPr lang="nl-NL" b="0" i="0" dirty="0">
                <a:effectLst/>
                <a:cs typeface="Calibri" panose="020F0502020204030204" pitchFamily="34" charset="0"/>
              </a:rPr>
              <a:t>(Poly)neuropathie</a:t>
            </a:r>
          </a:p>
          <a:p>
            <a:r>
              <a:rPr lang="nl-NL" dirty="0">
                <a:cs typeface="Calibri" panose="020F0502020204030204" pitchFamily="34" charset="0"/>
              </a:rPr>
              <a:t>Medicatie</a:t>
            </a:r>
          </a:p>
        </p:txBody>
      </p:sp>
      <p:pic>
        <p:nvPicPr>
          <p:cNvPr id="7" name="Afbeelding 6">
            <a:extLst>
              <a:ext uri="{FF2B5EF4-FFF2-40B4-BE49-F238E27FC236}">
                <a16:creationId xmlns:a16="http://schemas.microsoft.com/office/drawing/2014/main" id="{E5144670-42A5-82DE-F7BF-C96B50C1ECB6}"/>
              </a:ext>
            </a:extLst>
          </p:cNvPr>
          <p:cNvPicPr>
            <a:picLocks noChangeAspect="1"/>
          </p:cNvPicPr>
          <p:nvPr/>
        </p:nvPicPr>
        <p:blipFill>
          <a:blip r:embed="rId2"/>
          <a:stretch>
            <a:fillRect/>
          </a:stretch>
        </p:blipFill>
        <p:spPr>
          <a:xfrm>
            <a:off x="454601" y="2571750"/>
            <a:ext cx="4971947" cy="2434860"/>
          </a:xfrm>
          <a:prstGeom prst="rect">
            <a:avLst/>
          </a:prstGeom>
        </p:spPr>
      </p:pic>
    </p:spTree>
    <p:extLst>
      <p:ext uri="{BB962C8B-B14F-4D97-AF65-F5344CB8AC3E}">
        <p14:creationId xmlns:p14="http://schemas.microsoft.com/office/powerpoint/2010/main" val="2255164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CD058-ED76-3B1E-3130-7CE8529658B5}"/>
              </a:ext>
            </a:extLst>
          </p:cNvPr>
          <p:cNvSpPr>
            <a:spLocks noGrp="1"/>
          </p:cNvSpPr>
          <p:nvPr>
            <p:ph type="title"/>
          </p:nvPr>
        </p:nvSpPr>
        <p:spPr/>
        <p:txBody>
          <a:bodyPr/>
          <a:lstStyle/>
          <a:p>
            <a:r>
              <a:rPr lang="nl-NL" sz="2800" dirty="0"/>
              <a:t>Erectieproblemen; invloed van medicatie</a:t>
            </a:r>
          </a:p>
        </p:txBody>
      </p:sp>
      <p:sp>
        <p:nvSpPr>
          <p:cNvPr id="3" name="Tijdelijke aanduiding voor inhoud 2">
            <a:extLst>
              <a:ext uri="{FF2B5EF4-FFF2-40B4-BE49-F238E27FC236}">
                <a16:creationId xmlns:a16="http://schemas.microsoft.com/office/drawing/2014/main" id="{9342C949-8C9B-6446-C903-02A1314888F9}"/>
              </a:ext>
            </a:extLst>
          </p:cNvPr>
          <p:cNvSpPr>
            <a:spLocks noGrp="1"/>
          </p:cNvSpPr>
          <p:nvPr>
            <p:ph idx="1"/>
          </p:nvPr>
        </p:nvSpPr>
        <p:spPr/>
        <p:txBody>
          <a:bodyPr/>
          <a:lstStyle/>
          <a:p>
            <a:r>
              <a:rPr lang="nl-NL" dirty="0">
                <a:latin typeface="Calibri" panose="020F0502020204030204" pitchFamily="34" charset="0"/>
                <a:cs typeface="Calibri" panose="020F0502020204030204" pitchFamily="34" charset="0"/>
              </a:rPr>
              <a:t>A</a:t>
            </a:r>
            <a:r>
              <a:rPr lang="nl-NL" b="0" i="0" dirty="0">
                <a:effectLst/>
                <a:latin typeface="Calibri" panose="020F0502020204030204" pitchFamily="34" charset="0"/>
                <a:cs typeface="Calibri" panose="020F0502020204030204" pitchFamily="34" charset="0"/>
              </a:rPr>
              <a:t>ntidepressiva, middelen tegen hoge bloeddruk met name de </a:t>
            </a:r>
            <a:r>
              <a:rPr lang="nl-NL" b="0" i="0" dirty="0" err="1">
                <a:effectLst/>
                <a:latin typeface="Calibri" panose="020F0502020204030204" pitchFamily="34" charset="0"/>
                <a:cs typeface="Calibri" panose="020F0502020204030204" pitchFamily="34" charset="0"/>
              </a:rPr>
              <a:t>zgn</a:t>
            </a:r>
            <a:r>
              <a:rPr lang="nl-NL" b="0" i="0" dirty="0">
                <a:effectLst/>
                <a:latin typeface="Calibri" panose="020F0502020204030204" pitchFamily="34" charset="0"/>
                <a:cs typeface="Calibri" panose="020F0502020204030204" pitchFamily="34" charset="0"/>
              </a:rPr>
              <a:t> </a:t>
            </a:r>
            <a:r>
              <a:rPr lang="nl-NL" b="0" i="0" dirty="0" err="1">
                <a:effectLst/>
                <a:latin typeface="Calibri" panose="020F0502020204030204" pitchFamily="34" charset="0"/>
                <a:cs typeface="Calibri" panose="020F0502020204030204" pitchFamily="34" charset="0"/>
              </a:rPr>
              <a:t>bèta-blokkers</a:t>
            </a:r>
            <a:r>
              <a:rPr lang="nl-NL" b="0" i="0" dirty="0">
                <a:effectLst/>
                <a:latin typeface="Calibri" panose="020F0502020204030204" pitchFamily="34" charset="0"/>
                <a:cs typeface="Calibri" panose="020F0502020204030204" pitchFamily="34" charset="0"/>
              </a:rPr>
              <a:t> (…lol), sommige plaspillen (hydrochloorthiazide, spironolacton</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nefedipine</a:t>
            </a:r>
            <a:r>
              <a:rPr lang="nl-NL" dirty="0">
                <a:latin typeface="Calibri" panose="020F0502020204030204" pitchFamily="34" charset="0"/>
                <a:cs typeface="Calibri" panose="020F0502020204030204" pitchFamily="34" charset="0"/>
              </a:rPr>
              <a:t> (angina pectorisklachten)</a:t>
            </a:r>
          </a:p>
          <a:p>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pPr marL="0" indent="0">
              <a:buNone/>
            </a:pPr>
            <a:r>
              <a:rPr lang="nl-NL" dirty="0">
                <a:solidFill>
                  <a:schemeClr val="accent1"/>
                </a:solidFill>
                <a:latin typeface="Calibri" panose="020F0502020204030204" pitchFamily="34" charset="0"/>
                <a:cs typeface="Calibri" panose="020F0502020204030204" pitchFamily="34" charset="0"/>
              </a:rPr>
              <a:t>-&gt; Vragen met betrekking tot medicatie? Bespreek het met uw arts</a:t>
            </a:r>
          </a:p>
        </p:txBody>
      </p:sp>
    </p:spTree>
    <p:extLst>
      <p:ext uri="{BB962C8B-B14F-4D97-AF65-F5344CB8AC3E}">
        <p14:creationId xmlns:p14="http://schemas.microsoft.com/office/powerpoint/2010/main" val="1819396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CD058-ED76-3B1E-3130-7CE8529658B5}"/>
              </a:ext>
            </a:extLst>
          </p:cNvPr>
          <p:cNvSpPr>
            <a:spLocks noGrp="1"/>
          </p:cNvSpPr>
          <p:nvPr>
            <p:ph type="title"/>
          </p:nvPr>
        </p:nvSpPr>
        <p:spPr>
          <a:xfrm>
            <a:off x="577002" y="787149"/>
            <a:ext cx="8100000" cy="533400"/>
          </a:xfrm>
        </p:spPr>
        <p:txBody>
          <a:bodyPr/>
          <a:lstStyle/>
          <a:p>
            <a:r>
              <a:rPr lang="nl-NL" sz="2800" dirty="0"/>
              <a:t>Erectieproblemen; behandeling</a:t>
            </a:r>
          </a:p>
        </p:txBody>
      </p:sp>
      <p:sp>
        <p:nvSpPr>
          <p:cNvPr id="3" name="Tijdelijke aanduiding voor inhoud 2">
            <a:extLst>
              <a:ext uri="{FF2B5EF4-FFF2-40B4-BE49-F238E27FC236}">
                <a16:creationId xmlns:a16="http://schemas.microsoft.com/office/drawing/2014/main" id="{9342C949-8C9B-6446-C903-02A1314888F9}"/>
              </a:ext>
            </a:extLst>
          </p:cNvPr>
          <p:cNvSpPr>
            <a:spLocks noGrp="1"/>
          </p:cNvSpPr>
          <p:nvPr>
            <p:ph idx="1"/>
          </p:nvPr>
        </p:nvSpPr>
        <p:spPr>
          <a:xfrm>
            <a:off x="391372" y="1675573"/>
            <a:ext cx="8100000" cy="3152632"/>
          </a:xfrm>
        </p:spPr>
        <p:txBody>
          <a:bodyPr/>
          <a:lstStyle/>
          <a:p>
            <a:r>
              <a:rPr lang="nl-NL" b="0" i="0" u="sng" dirty="0">
                <a:solidFill>
                  <a:schemeClr val="accent1"/>
                </a:solidFill>
                <a:effectLst/>
              </a:rPr>
              <a:t>Medicamenteus</a:t>
            </a:r>
            <a:r>
              <a:rPr lang="nl-NL" b="0" i="0" dirty="0">
                <a:solidFill>
                  <a:schemeClr val="accent1"/>
                </a:solidFill>
                <a:effectLst/>
              </a:rPr>
              <a:t>: </a:t>
            </a:r>
            <a:r>
              <a:rPr lang="nl-NL" b="0" i="0" dirty="0">
                <a:solidFill>
                  <a:srgbClr val="040C28"/>
                </a:solidFill>
                <a:effectLst/>
              </a:rPr>
              <a:t>zoals </a:t>
            </a:r>
            <a:r>
              <a:rPr lang="nl-NL" b="0" i="0" dirty="0" err="1">
                <a:solidFill>
                  <a:srgbClr val="040C28"/>
                </a:solidFill>
                <a:effectLst/>
              </a:rPr>
              <a:t>Viagra</a:t>
            </a:r>
            <a:r>
              <a:rPr lang="nl-NL" b="0" i="0" dirty="0">
                <a:solidFill>
                  <a:srgbClr val="040C28"/>
                </a:solidFill>
                <a:effectLst/>
              </a:rPr>
              <a:t>, </a:t>
            </a:r>
            <a:r>
              <a:rPr lang="nl-NL" b="0" i="0" dirty="0" err="1">
                <a:solidFill>
                  <a:srgbClr val="040C28"/>
                </a:solidFill>
                <a:effectLst/>
              </a:rPr>
              <a:t>Cialis</a:t>
            </a:r>
            <a:r>
              <a:rPr lang="nl-NL" b="0" i="0" dirty="0">
                <a:solidFill>
                  <a:srgbClr val="040C28"/>
                </a:solidFill>
                <a:effectLst/>
              </a:rPr>
              <a:t>, </a:t>
            </a:r>
            <a:r>
              <a:rPr lang="nl-NL" b="0" i="0" dirty="0" err="1">
                <a:solidFill>
                  <a:srgbClr val="040C28"/>
                </a:solidFill>
                <a:effectLst/>
              </a:rPr>
              <a:t>Levitra</a:t>
            </a:r>
            <a:r>
              <a:rPr lang="nl-NL" b="0" i="0" dirty="0">
                <a:solidFill>
                  <a:srgbClr val="040C28"/>
                </a:solidFill>
                <a:effectLst/>
              </a:rPr>
              <a:t> en </a:t>
            </a:r>
            <a:r>
              <a:rPr lang="nl-NL" b="0" i="0" dirty="0" err="1">
                <a:solidFill>
                  <a:srgbClr val="040C28"/>
                </a:solidFill>
                <a:effectLst/>
              </a:rPr>
              <a:t>Spedra</a:t>
            </a:r>
            <a:r>
              <a:rPr lang="nl-NL" b="0" i="0" dirty="0">
                <a:solidFill>
                  <a:srgbClr val="040C28"/>
                </a:solidFill>
                <a:effectLst/>
              </a:rPr>
              <a:t> (</a:t>
            </a:r>
            <a:r>
              <a:rPr lang="nl-NL" dirty="0">
                <a:solidFill>
                  <a:srgbClr val="202124"/>
                </a:solidFill>
              </a:rPr>
              <a:t>b</a:t>
            </a:r>
            <a:r>
              <a:rPr lang="nl-NL" b="0" i="0" dirty="0">
                <a:solidFill>
                  <a:srgbClr val="202124"/>
                </a:solidFill>
                <a:effectLst/>
              </a:rPr>
              <a:t>loedvaten ontspannen waardoor er meer bloed de zwellichamen instroomt, wat zorgt voor een erectie) Werkingsduur 4 tot 36 uur</a:t>
            </a:r>
          </a:p>
          <a:p>
            <a:endParaRPr lang="nl-NL" i="0" dirty="0">
              <a:solidFill>
                <a:schemeClr val="accent1"/>
              </a:solidFill>
              <a:effectLst/>
            </a:endParaRPr>
          </a:p>
          <a:p>
            <a:r>
              <a:rPr lang="nl-NL" u="sng" dirty="0">
                <a:solidFill>
                  <a:schemeClr val="accent1"/>
                </a:solidFill>
              </a:rPr>
              <a:t>Injectietherapie:</a:t>
            </a:r>
            <a:r>
              <a:rPr lang="nl-NL" dirty="0">
                <a:solidFill>
                  <a:schemeClr val="accent1"/>
                </a:solidFill>
              </a:rPr>
              <a:t> </a:t>
            </a:r>
            <a:r>
              <a:rPr lang="nl-NL" i="0" dirty="0" err="1">
                <a:effectLst/>
              </a:rPr>
              <a:t>Androskat</a:t>
            </a:r>
            <a:r>
              <a:rPr lang="nl-NL" i="0" dirty="0">
                <a:effectLst/>
              </a:rPr>
              <a:t>®. Deze injectie wordt in </a:t>
            </a:r>
          </a:p>
          <a:p>
            <a:pPr marL="0" indent="0">
              <a:buNone/>
            </a:pPr>
            <a:r>
              <a:rPr lang="nl-NL" dirty="0"/>
              <a:t>     </a:t>
            </a:r>
            <a:r>
              <a:rPr lang="nl-NL" i="0" dirty="0">
                <a:effectLst/>
              </a:rPr>
              <a:t> zwellichaam in de penis gezet door de man zelf.</a:t>
            </a:r>
          </a:p>
          <a:p>
            <a:pPr marL="0" indent="0">
              <a:buNone/>
            </a:pPr>
            <a:r>
              <a:rPr lang="nl-NL" dirty="0"/>
              <a:t>      Werkingsduur +/- 3 uur</a:t>
            </a:r>
            <a:endParaRPr lang="nl-NL" i="0" dirty="0">
              <a:effectLst/>
            </a:endParaRPr>
          </a:p>
          <a:p>
            <a:pPr marL="0" indent="0">
              <a:buNone/>
            </a:pPr>
            <a:endParaRPr lang="nl-NL" dirty="0"/>
          </a:p>
          <a:p>
            <a:pPr marL="0" indent="0">
              <a:buNone/>
            </a:pPr>
            <a:endParaRPr lang="nl-NL" dirty="0"/>
          </a:p>
          <a:p>
            <a:endParaRPr lang="nl-NL" i="0" dirty="0">
              <a:solidFill>
                <a:schemeClr val="accent1"/>
              </a:solidFill>
              <a:effectLst/>
            </a:endParaRPr>
          </a:p>
          <a:p>
            <a:endParaRPr lang="nl-NL" sz="1400" b="0" i="0" dirty="0">
              <a:solidFill>
                <a:srgbClr val="000000"/>
              </a:solidFill>
              <a:effectLst/>
              <a:latin typeface="museo-sans-rounded"/>
            </a:endParaRPr>
          </a:p>
        </p:txBody>
      </p:sp>
      <p:pic>
        <p:nvPicPr>
          <p:cNvPr id="9" name="Afbeelding 8">
            <a:extLst>
              <a:ext uri="{FF2B5EF4-FFF2-40B4-BE49-F238E27FC236}">
                <a16:creationId xmlns:a16="http://schemas.microsoft.com/office/drawing/2014/main" id="{02B58BF4-EA0A-9C2A-F1A5-F7BD9E53D745}"/>
              </a:ext>
            </a:extLst>
          </p:cNvPr>
          <p:cNvPicPr>
            <a:picLocks noChangeAspect="1"/>
          </p:cNvPicPr>
          <p:nvPr/>
        </p:nvPicPr>
        <p:blipFill>
          <a:blip r:embed="rId2"/>
          <a:stretch>
            <a:fillRect/>
          </a:stretch>
        </p:blipFill>
        <p:spPr>
          <a:xfrm>
            <a:off x="7462425" y="775344"/>
            <a:ext cx="1166450" cy="627167"/>
          </a:xfrm>
          <a:prstGeom prst="rect">
            <a:avLst/>
          </a:prstGeom>
        </p:spPr>
      </p:pic>
      <p:pic>
        <p:nvPicPr>
          <p:cNvPr id="8" name="Afbeelding 7">
            <a:extLst>
              <a:ext uri="{FF2B5EF4-FFF2-40B4-BE49-F238E27FC236}">
                <a16:creationId xmlns:a16="http://schemas.microsoft.com/office/drawing/2014/main" id="{EEB5C857-C424-43BB-53DC-EBA8D66A0FC8}"/>
              </a:ext>
            </a:extLst>
          </p:cNvPr>
          <p:cNvPicPr>
            <a:picLocks noChangeAspect="1"/>
          </p:cNvPicPr>
          <p:nvPr/>
        </p:nvPicPr>
        <p:blipFill>
          <a:blip r:embed="rId3"/>
          <a:stretch>
            <a:fillRect/>
          </a:stretch>
        </p:blipFill>
        <p:spPr>
          <a:xfrm>
            <a:off x="7035744" y="2596123"/>
            <a:ext cx="1283232" cy="1737582"/>
          </a:xfrm>
          <a:prstGeom prst="rect">
            <a:avLst/>
          </a:prstGeom>
        </p:spPr>
      </p:pic>
    </p:spTree>
    <p:extLst>
      <p:ext uri="{BB962C8B-B14F-4D97-AF65-F5344CB8AC3E}">
        <p14:creationId xmlns:p14="http://schemas.microsoft.com/office/powerpoint/2010/main" val="4167756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CD058-ED76-3B1E-3130-7CE8529658B5}"/>
              </a:ext>
            </a:extLst>
          </p:cNvPr>
          <p:cNvSpPr>
            <a:spLocks noGrp="1"/>
          </p:cNvSpPr>
          <p:nvPr>
            <p:ph type="title"/>
          </p:nvPr>
        </p:nvSpPr>
        <p:spPr>
          <a:xfrm>
            <a:off x="577002" y="787149"/>
            <a:ext cx="8100000" cy="533400"/>
          </a:xfrm>
        </p:spPr>
        <p:txBody>
          <a:bodyPr/>
          <a:lstStyle/>
          <a:p>
            <a:r>
              <a:rPr lang="nl-NL" sz="2800" dirty="0"/>
              <a:t>Erectieproblemen; behandeling</a:t>
            </a:r>
          </a:p>
        </p:txBody>
      </p:sp>
      <p:sp>
        <p:nvSpPr>
          <p:cNvPr id="3" name="Tijdelijke aanduiding voor inhoud 2">
            <a:extLst>
              <a:ext uri="{FF2B5EF4-FFF2-40B4-BE49-F238E27FC236}">
                <a16:creationId xmlns:a16="http://schemas.microsoft.com/office/drawing/2014/main" id="{9342C949-8C9B-6446-C903-02A1314888F9}"/>
              </a:ext>
            </a:extLst>
          </p:cNvPr>
          <p:cNvSpPr>
            <a:spLocks noGrp="1"/>
          </p:cNvSpPr>
          <p:nvPr>
            <p:ph idx="1"/>
          </p:nvPr>
        </p:nvSpPr>
        <p:spPr>
          <a:xfrm>
            <a:off x="391372" y="1675573"/>
            <a:ext cx="8100000" cy="3152632"/>
          </a:xfrm>
        </p:spPr>
        <p:txBody>
          <a:bodyPr/>
          <a:lstStyle/>
          <a:p>
            <a:r>
              <a:rPr lang="nl-NL" i="0" u="sng" dirty="0">
                <a:solidFill>
                  <a:schemeClr val="accent1"/>
                </a:solidFill>
                <a:effectLst/>
              </a:rPr>
              <a:t>Vacuümpomp: </a:t>
            </a:r>
            <a:r>
              <a:rPr lang="nl-NL" i="0" dirty="0">
                <a:effectLst/>
              </a:rPr>
              <a:t>bestaat uit een cilinder welke over de penis geplaatst wordt, waarna bloed de penis wordt ingetrokken. Daarna wordt aan de basis van de penis een elastische ring aangebracht, om het bloed in de penis te houden (niet langer dan 30 minuten)</a:t>
            </a:r>
          </a:p>
          <a:p>
            <a:endParaRPr lang="nl-NL" sz="1400" b="0" i="0" dirty="0">
              <a:solidFill>
                <a:srgbClr val="000000"/>
              </a:solidFill>
              <a:effectLst/>
              <a:latin typeface="museo-sans-rounded"/>
            </a:endParaRPr>
          </a:p>
        </p:txBody>
      </p:sp>
      <p:pic>
        <p:nvPicPr>
          <p:cNvPr id="4" name="Afbeelding 3">
            <a:extLst>
              <a:ext uri="{FF2B5EF4-FFF2-40B4-BE49-F238E27FC236}">
                <a16:creationId xmlns:a16="http://schemas.microsoft.com/office/drawing/2014/main" id="{10D914B5-43BB-ABE8-545D-41804F59B587}"/>
              </a:ext>
            </a:extLst>
          </p:cNvPr>
          <p:cNvPicPr>
            <a:picLocks noChangeAspect="1"/>
          </p:cNvPicPr>
          <p:nvPr/>
        </p:nvPicPr>
        <p:blipFill>
          <a:blip r:embed="rId2"/>
          <a:stretch>
            <a:fillRect/>
          </a:stretch>
        </p:blipFill>
        <p:spPr>
          <a:xfrm>
            <a:off x="1214116" y="3217513"/>
            <a:ext cx="2343150" cy="1295400"/>
          </a:xfrm>
          <a:prstGeom prst="rect">
            <a:avLst/>
          </a:prstGeom>
        </p:spPr>
      </p:pic>
      <p:pic>
        <p:nvPicPr>
          <p:cNvPr id="6" name="Afbeelding 5">
            <a:extLst>
              <a:ext uri="{FF2B5EF4-FFF2-40B4-BE49-F238E27FC236}">
                <a16:creationId xmlns:a16="http://schemas.microsoft.com/office/drawing/2014/main" id="{5AACEB13-DB50-A5D1-7DCB-65B7C9DAE927}"/>
              </a:ext>
            </a:extLst>
          </p:cNvPr>
          <p:cNvPicPr>
            <a:picLocks noChangeAspect="1"/>
          </p:cNvPicPr>
          <p:nvPr/>
        </p:nvPicPr>
        <p:blipFill>
          <a:blip r:embed="rId3"/>
          <a:stretch>
            <a:fillRect/>
          </a:stretch>
        </p:blipFill>
        <p:spPr>
          <a:xfrm>
            <a:off x="5018887" y="2764964"/>
            <a:ext cx="1125813" cy="1861123"/>
          </a:xfrm>
          <a:prstGeom prst="rect">
            <a:avLst/>
          </a:prstGeom>
        </p:spPr>
      </p:pic>
      <p:pic>
        <p:nvPicPr>
          <p:cNvPr id="8" name="Afbeelding 7">
            <a:extLst>
              <a:ext uri="{FF2B5EF4-FFF2-40B4-BE49-F238E27FC236}">
                <a16:creationId xmlns:a16="http://schemas.microsoft.com/office/drawing/2014/main" id="{E34CB1D4-0AE2-C34C-E4C0-D40145CBDD64}"/>
              </a:ext>
            </a:extLst>
          </p:cNvPr>
          <p:cNvPicPr>
            <a:picLocks noChangeAspect="1"/>
          </p:cNvPicPr>
          <p:nvPr/>
        </p:nvPicPr>
        <p:blipFill>
          <a:blip r:embed="rId4"/>
          <a:stretch>
            <a:fillRect/>
          </a:stretch>
        </p:blipFill>
        <p:spPr>
          <a:xfrm>
            <a:off x="6277231" y="3865213"/>
            <a:ext cx="1787878" cy="533400"/>
          </a:xfrm>
          <a:prstGeom prst="rect">
            <a:avLst/>
          </a:prstGeom>
        </p:spPr>
      </p:pic>
    </p:spTree>
    <p:extLst>
      <p:ext uri="{BB962C8B-B14F-4D97-AF65-F5344CB8AC3E}">
        <p14:creationId xmlns:p14="http://schemas.microsoft.com/office/powerpoint/2010/main" val="1795846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CD058-ED76-3B1E-3130-7CE8529658B5}"/>
              </a:ext>
            </a:extLst>
          </p:cNvPr>
          <p:cNvSpPr>
            <a:spLocks noGrp="1"/>
          </p:cNvSpPr>
          <p:nvPr>
            <p:ph type="title"/>
          </p:nvPr>
        </p:nvSpPr>
        <p:spPr>
          <a:xfrm>
            <a:off x="577002" y="787149"/>
            <a:ext cx="8100000" cy="533400"/>
          </a:xfrm>
        </p:spPr>
        <p:txBody>
          <a:bodyPr/>
          <a:lstStyle/>
          <a:p>
            <a:r>
              <a:rPr lang="nl-NL" sz="2800" dirty="0"/>
              <a:t>Erectieproblemen; behandeling</a:t>
            </a:r>
          </a:p>
        </p:txBody>
      </p:sp>
      <p:sp>
        <p:nvSpPr>
          <p:cNvPr id="3" name="Tijdelijke aanduiding voor inhoud 2">
            <a:extLst>
              <a:ext uri="{FF2B5EF4-FFF2-40B4-BE49-F238E27FC236}">
                <a16:creationId xmlns:a16="http://schemas.microsoft.com/office/drawing/2014/main" id="{9342C949-8C9B-6446-C903-02A1314888F9}"/>
              </a:ext>
            </a:extLst>
          </p:cNvPr>
          <p:cNvSpPr>
            <a:spLocks noGrp="1"/>
          </p:cNvSpPr>
          <p:nvPr>
            <p:ph idx="1"/>
          </p:nvPr>
        </p:nvSpPr>
        <p:spPr/>
        <p:txBody>
          <a:bodyPr/>
          <a:lstStyle/>
          <a:p>
            <a:r>
              <a:rPr lang="nl-NL" dirty="0">
                <a:solidFill>
                  <a:schemeClr val="accent1"/>
                </a:solidFill>
              </a:rPr>
              <a:t>Erectieprothese: </a:t>
            </a:r>
            <a:r>
              <a:rPr lang="nl-NL" i="0" dirty="0">
                <a:effectLst/>
              </a:rPr>
              <a:t>Na het plaatsen van een erectieprothese (duur 10-15 jaar) kan je geen spontane erecties meer krijgen omdat de functie van de </a:t>
            </a:r>
            <a:r>
              <a:rPr lang="nl-NL" b="0" i="0" dirty="0">
                <a:effectLst/>
              </a:rPr>
              <a:t>zwellichamen onklaar is gemaakt (duur van erectie onbepaalde tijd)</a:t>
            </a:r>
            <a:endParaRPr lang="nl-NL" dirty="0"/>
          </a:p>
          <a:p>
            <a:endParaRPr lang="nl-NL" sz="1400" b="0" i="0" dirty="0">
              <a:solidFill>
                <a:srgbClr val="000000"/>
              </a:solidFill>
              <a:effectLst/>
              <a:latin typeface="museo-sans-rounded"/>
            </a:endParaRPr>
          </a:p>
        </p:txBody>
      </p:sp>
      <p:pic>
        <p:nvPicPr>
          <p:cNvPr id="5" name="Afbeelding 4">
            <a:extLst>
              <a:ext uri="{FF2B5EF4-FFF2-40B4-BE49-F238E27FC236}">
                <a16:creationId xmlns:a16="http://schemas.microsoft.com/office/drawing/2014/main" id="{A80A4BC9-43CF-A78C-C6EE-B75D0C0F92E5}"/>
              </a:ext>
            </a:extLst>
          </p:cNvPr>
          <p:cNvPicPr>
            <a:picLocks noChangeAspect="1"/>
          </p:cNvPicPr>
          <p:nvPr/>
        </p:nvPicPr>
        <p:blipFill>
          <a:blip r:embed="rId2"/>
          <a:stretch>
            <a:fillRect/>
          </a:stretch>
        </p:blipFill>
        <p:spPr>
          <a:xfrm>
            <a:off x="863005" y="2754735"/>
            <a:ext cx="2464586" cy="1601616"/>
          </a:xfrm>
          <a:prstGeom prst="rect">
            <a:avLst/>
          </a:prstGeom>
        </p:spPr>
      </p:pic>
    </p:spTree>
    <p:extLst>
      <p:ext uri="{BB962C8B-B14F-4D97-AF65-F5344CB8AC3E}">
        <p14:creationId xmlns:p14="http://schemas.microsoft.com/office/powerpoint/2010/main" val="11944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74C75-11BA-90DB-F042-6C4C722EC9E8}"/>
              </a:ext>
            </a:extLst>
          </p:cNvPr>
          <p:cNvSpPr>
            <a:spLocks noGrp="1"/>
          </p:cNvSpPr>
          <p:nvPr>
            <p:ph type="title"/>
          </p:nvPr>
        </p:nvSpPr>
        <p:spPr/>
        <p:txBody>
          <a:bodyPr/>
          <a:lstStyle/>
          <a:p>
            <a:r>
              <a:rPr lang="nl-NL" sz="2800" dirty="0"/>
              <a:t>Seksualiteit; algemeen</a:t>
            </a:r>
          </a:p>
        </p:txBody>
      </p:sp>
      <p:sp>
        <p:nvSpPr>
          <p:cNvPr id="3" name="Tijdelijke aanduiding voor inhoud 2">
            <a:extLst>
              <a:ext uri="{FF2B5EF4-FFF2-40B4-BE49-F238E27FC236}">
                <a16:creationId xmlns:a16="http://schemas.microsoft.com/office/drawing/2014/main" id="{68344543-5B8C-7514-E159-80DB895394BC}"/>
              </a:ext>
            </a:extLst>
          </p:cNvPr>
          <p:cNvSpPr>
            <a:spLocks noGrp="1"/>
          </p:cNvSpPr>
          <p:nvPr>
            <p:ph idx="1"/>
          </p:nvPr>
        </p:nvSpPr>
        <p:spPr/>
        <p:txBody>
          <a:bodyPr/>
          <a:lstStyle/>
          <a:p>
            <a:r>
              <a:rPr lang="nl-NL" altLang="nl-NL" sz="2000" dirty="0"/>
              <a:t>Seksualiteit is </a:t>
            </a:r>
            <a:r>
              <a:rPr lang="nl-NL" altLang="nl-NL" sz="2000" dirty="0">
                <a:solidFill>
                  <a:schemeClr val="accent1"/>
                </a:solidFill>
              </a:rPr>
              <a:t>lichamelijk, emotioneel </a:t>
            </a:r>
            <a:r>
              <a:rPr lang="nl-NL" altLang="nl-NL" sz="2000" dirty="0"/>
              <a:t>en kan </a:t>
            </a:r>
            <a:r>
              <a:rPr lang="nl-NL" altLang="nl-NL" sz="2000" dirty="0">
                <a:solidFill>
                  <a:schemeClr val="accent1"/>
                </a:solidFill>
              </a:rPr>
              <a:t>alleen of samen met anderen        worden beleefd</a:t>
            </a:r>
          </a:p>
          <a:p>
            <a:endParaRPr lang="nl-NL" altLang="nl-NL" dirty="0"/>
          </a:p>
          <a:p>
            <a:r>
              <a:rPr lang="nl-NL" altLang="nl-NL" dirty="0"/>
              <a:t>K</a:t>
            </a:r>
            <a:r>
              <a:rPr lang="nl-NL" altLang="nl-NL" sz="2000" dirty="0"/>
              <a:t>an op </a:t>
            </a:r>
            <a:r>
              <a:rPr lang="nl-NL" altLang="nl-NL" sz="2000" dirty="0">
                <a:solidFill>
                  <a:schemeClr val="accent1"/>
                </a:solidFill>
              </a:rPr>
              <a:t>veel verschillende manieren </a:t>
            </a:r>
            <a:r>
              <a:rPr lang="nl-NL" altLang="nl-NL" sz="2000" dirty="0"/>
              <a:t>met als voorwaarde dat men elkaars </a:t>
            </a:r>
            <a:r>
              <a:rPr lang="nl-NL" altLang="nl-NL" sz="2000" dirty="0">
                <a:solidFill>
                  <a:schemeClr val="accent1"/>
                </a:solidFill>
              </a:rPr>
              <a:t>grenzen respecteert </a:t>
            </a:r>
          </a:p>
          <a:p>
            <a:endParaRPr lang="nl-NL" altLang="nl-NL" sz="2000" dirty="0"/>
          </a:p>
          <a:p>
            <a:r>
              <a:rPr lang="nl-NL" altLang="nl-NL" sz="2000" dirty="0"/>
              <a:t>Seksualiteit heeft (ook) te maken met: </a:t>
            </a:r>
          </a:p>
          <a:p>
            <a:pPr>
              <a:buFont typeface="Arial" panose="020B0604020202020204" pitchFamily="34" charset="0"/>
              <a:buNone/>
            </a:pPr>
            <a:r>
              <a:rPr lang="nl-NL" altLang="nl-NL" sz="2000" dirty="0"/>
              <a:t>	</a:t>
            </a:r>
            <a:r>
              <a:rPr lang="nl-NL" altLang="nl-NL" sz="2000" dirty="0">
                <a:solidFill>
                  <a:schemeClr val="accent1"/>
                </a:solidFill>
              </a:rPr>
              <a:t>gezondheid,</a:t>
            </a:r>
            <a:r>
              <a:rPr lang="nl-NL" altLang="nl-NL" sz="2000" dirty="0"/>
              <a:t> voortplanting, </a:t>
            </a:r>
            <a:r>
              <a:rPr lang="nl-NL" altLang="nl-NL" sz="2000" dirty="0">
                <a:solidFill>
                  <a:schemeClr val="accent1"/>
                </a:solidFill>
              </a:rPr>
              <a:t>relaties, persoonlijke normen en waarden</a:t>
            </a:r>
            <a:r>
              <a:rPr lang="nl-NL" altLang="nl-NL" sz="2000" dirty="0"/>
              <a:t>, religie,  cultuur en samenleving </a:t>
            </a:r>
          </a:p>
          <a:p>
            <a:endParaRPr lang="nl-NL" dirty="0"/>
          </a:p>
        </p:txBody>
      </p:sp>
    </p:spTree>
    <p:extLst>
      <p:ext uri="{BB962C8B-B14F-4D97-AF65-F5344CB8AC3E}">
        <p14:creationId xmlns:p14="http://schemas.microsoft.com/office/powerpoint/2010/main" val="1745592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C8040-8E34-DFA8-60A7-7393047BC857}"/>
              </a:ext>
            </a:extLst>
          </p:cNvPr>
          <p:cNvSpPr>
            <a:spLocks noGrp="1"/>
          </p:cNvSpPr>
          <p:nvPr>
            <p:ph type="title"/>
          </p:nvPr>
        </p:nvSpPr>
        <p:spPr>
          <a:xfrm>
            <a:off x="522000" y="787149"/>
            <a:ext cx="8388244" cy="533400"/>
          </a:xfrm>
        </p:spPr>
        <p:txBody>
          <a:bodyPr/>
          <a:lstStyle/>
          <a:p>
            <a:r>
              <a:rPr lang="nl-NL" sz="2800" dirty="0"/>
              <a:t>Moeilijk vochtig worden (vagina) – pijn bij vrijen (59 %)</a:t>
            </a:r>
            <a:endParaRPr lang="nl-NL" sz="1600" dirty="0"/>
          </a:p>
        </p:txBody>
      </p:sp>
      <p:sp>
        <p:nvSpPr>
          <p:cNvPr id="3" name="Tijdelijke aanduiding voor inhoud 2">
            <a:extLst>
              <a:ext uri="{FF2B5EF4-FFF2-40B4-BE49-F238E27FC236}">
                <a16:creationId xmlns:a16="http://schemas.microsoft.com/office/drawing/2014/main" id="{31E61094-53EE-D7A2-FC89-59229E2BD347}"/>
              </a:ext>
            </a:extLst>
          </p:cNvPr>
          <p:cNvSpPr>
            <a:spLocks noGrp="1"/>
          </p:cNvSpPr>
          <p:nvPr>
            <p:ph idx="1"/>
          </p:nvPr>
        </p:nvSpPr>
        <p:spPr/>
        <p:txBody>
          <a:bodyPr/>
          <a:lstStyle/>
          <a:p>
            <a:pPr marL="0" indent="0">
              <a:buNone/>
            </a:pPr>
            <a:r>
              <a:rPr lang="nl-NL" u="sng" dirty="0"/>
              <a:t>Mogelijke oorzaken</a:t>
            </a:r>
            <a:r>
              <a:rPr lang="nl-NL" dirty="0"/>
              <a:t>;</a:t>
            </a:r>
          </a:p>
          <a:p>
            <a:r>
              <a:rPr lang="nl-NL" dirty="0"/>
              <a:t>(poly)neuropathie</a:t>
            </a:r>
          </a:p>
          <a:p>
            <a:r>
              <a:rPr lang="nl-NL" dirty="0"/>
              <a:t>Verminderde doorbloeding vaginawand</a:t>
            </a:r>
          </a:p>
          <a:p>
            <a:r>
              <a:rPr lang="nl-NL" dirty="0"/>
              <a:t>Daling oestrogeengehalte</a:t>
            </a:r>
          </a:p>
          <a:p>
            <a:r>
              <a:rPr lang="nl-NL" dirty="0"/>
              <a:t>Medicatie</a:t>
            </a:r>
          </a:p>
          <a:p>
            <a:r>
              <a:rPr lang="nl-NL" dirty="0"/>
              <a:t>Geen/nauwelijks opwinding</a:t>
            </a:r>
          </a:p>
          <a:p>
            <a:endParaRPr lang="nl-NL" dirty="0"/>
          </a:p>
          <a:p>
            <a:pPr marL="0" indent="0">
              <a:buNone/>
            </a:pPr>
            <a:r>
              <a:rPr lang="nl-NL" dirty="0"/>
              <a:t>-&gt; Waardoor pijn bij vrijen</a:t>
            </a:r>
          </a:p>
          <a:p>
            <a:pPr marL="0" indent="0">
              <a:buNone/>
            </a:pPr>
            <a:endParaRPr lang="nl-NL" dirty="0"/>
          </a:p>
          <a:p>
            <a:endParaRPr lang="nl-NL" dirty="0"/>
          </a:p>
        </p:txBody>
      </p:sp>
      <p:pic>
        <p:nvPicPr>
          <p:cNvPr id="5" name="Afbeelding 4">
            <a:extLst>
              <a:ext uri="{FF2B5EF4-FFF2-40B4-BE49-F238E27FC236}">
                <a16:creationId xmlns:a16="http://schemas.microsoft.com/office/drawing/2014/main" id="{0161D1FE-A4A9-5FC4-44AA-ACC8F0AAB139}"/>
              </a:ext>
            </a:extLst>
          </p:cNvPr>
          <p:cNvPicPr>
            <a:picLocks noChangeAspect="1"/>
          </p:cNvPicPr>
          <p:nvPr/>
        </p:nvPicPr>
        <p:blipFill>
          <a:blip r:embed="rId2"/>
          <a:stretch>
            <a:fillRect/>
          </a:stretch>
        </p:blipFill>
        <p:spPr>
          <a:xfrm>
            <a:off x="4943931" y="1708655"/>
            <a:ext cx="3247570" cy="2650590"/>
          </a:xfrm>
          <a:prstGeom prst="rect">
            <a:avLst/>
          </a:prstGeom>
        </p:spPr>
      </p:pic>
    </p:spTree>
    <p:extLst>
      <p:ext uri="{BB962C8B-B14F-4D97-AF65-F5344CB8AC3E}">
        <p14:creationId xmlns:p14="http://schemas.microsoft.com/office/powerpoint/2010/main" val="445907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C8040-8E34-DFA8-60A7-7393047BC857}"/>
              </a:ext>
            </a:extLst>
          </p:cNvPr>
          <p:cNvSpPr>
            <a:spLocks noGrp="1"/>
          </p:cNvSpPr>
          <p:nvPr>
            <p:ph type="title"/>
          </p:nvPr>
        </p:nvSpPr>
        <p:spPr/>
        <p:txBody>
          <a:bodyPr/>
          <a:lstStyle/>
          <a:p>
            <a:r>
              <a:rPr lang="nl-NL" sz="2800" dirty="0"/>
              <a:t>Moeilijk vochtig worden (vagina) – pijn bij vrijen</a:t>
            </a:r>
            <a:endParaRPr lang="nl-NL" sz="1600" dirty="0"/>
          </a:p>
        </p:txBody>
      </p:sp>
      <p:sp>
        <p:nvSpPr>
          <p:cNvPr id="3" name="Tijdelijke aanduiding voor inhoud 2">
            <a:extLst>
              <a:ext uri="{FF2B5EF4-FFF2-40B4-BE49-F238E27FC236}">
                <a16:creationId xmlns:a16="http://schemas.microsoft.com/office/drawing/2014/main" id="{31E61094-53EE-D7A2-FC89-59229E2BD347}"/>
              </a:ext>
            </a:extLst>
          </p:cNvPr>
          <p:cNvSpPr>
            <a:spLocks noGrp="1"/>
          </p:cNvSpPr>
          <p:nvPr>
            <p:ph idx="1"/>
          </p:nvPr>
        </p:nvSpPr>
        <p:spPr/>
        <p:txBody>
          <a:bodyPr/>
          <a:lstStyle/>
          <a:p>
            <a:r>
              <a:rPr lang="nl-NL" dirty="0"/>
              <a:t>Zorgdragen voor goede opwinding</a:t>
            </a:r>
          </a:p>
          <a:p>
            <a:r>
              <a:rPr lang="nl-NL" dirty="0"/>
              <a:t>Glijmiddel</a:t>
            </a:r>
          </a:p>
          <a:p>
            <a:r>
              <a:rPr lang="nl-NL" b="0" i="0" dirty="0">
                <a:solidFill>
                  <a:srgbClr val="202124"/>
                </a:solidFill>
                <a:effectLst/>
                <a:latin typeface="Google Sans"/>
              </a:rPr>
              <a:t>Was je vagina niet met zeep</a:t>
            </a:r>
            <a:endParaRPr lang="nl-NL" dirty="0"/>
          </a:p>
        </p:txBody>
      </p:sp>
      <p:pic>
        <p:nvPicPr>
          <p:cNvPr id="5" name="Afbeelding 4">
            <a:extLst>
              <a:ext uri="{FF2B5EF4-FFF2-40B4-BE49-F238E27FC236}">
                <a16:creationId xmlns:a16="http://schemas.microsoft.com/office/drawing/2014/main" id="{0161D1FE-A4A9-5FC4-44AA-ACC8F0AAB139}"/>
              </a:ext>
            </a:extLst>
          </p:cNvPr>
          <p:cNvPicPr>
            <a:picLocks noChangeAspect="1"/>
          </p:cNvPicPr>
          <p:nvPr/>
        </p:nvPicPr>
        <p:blipFill>
          <a:blip r:embed="rId2"/>
          <a:stretch>
            <a:fillRect/>
          </a:stretch>
        </p:blipFill>
        <p:spPr>
          <a:xfrm>
            <a:off x="4943931" y="1708655"/>
            <a:ext cx="3247570" cy="2650590"/>
          </a:xfrm>
          <a:prstGeom prst="rect">
            <a:avLst/>
          </a:prstGeom>
        </p:spPr>
      </p:pic>
    </p:spTree>
    <p:extLst>
      <p:ext uri="{BB962C8B-B14F-4D97-AF65-F5344CB8AC3E}">
        <p14:creationId xmlns:p14="http://schemas.microsoft.com/office/powerpoint/2010/main" val="242245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42592-AD5B-37D9-0116-0947418F0068}"/>
              </a:ext>
            </a:extLst>
          </p:cNvPr>
          <p:cNvSpPr>
            <a:spLocks noGrp="1"/>
          </p:cNvSpPr>
          <p:nvPr>
            <p:ph type="title"/>
          </p:nvPr>
        </p:nvSpPr>
        <p:spPr/>
        <p:txBody>
          <a:bodyPr/>
          <a:lstStyle/>
          <a:p>
            <a:r>
              <a:rPr lang="nl-NL" sz="2800" dirty="0"/>
              <a:t>Ongemak van bijvoorbeeld lijnen, shunt </a:t>
            </a:r>
            <a:r>
              <a:rPr lang="nl-NL" sz="2800" dirty="0" err="1"/>
              <a:t>Ntx</a:t>
            </a:r>
            <a:r>
              <a:rPr lang="nl-NL" sz="2800" dirty="0"/>
              <a:t> nier (5%) </a:t>
            </a:r>
          </a:p>
        </p:txBody>
      </p:sp>
      <p:sp>
        <p:nvSpPr>
          <p:cNvPr id="3" name="Tijdelijke aanduiding voor inhoud 2">
            <a:extLst>
              <a:ext uri="{FF2B5EF4-FFF2-40B4-BE49-F238E27FC236}">
                <a16:creationId xmlns:a16="http://schemas.microsoft.com/office/drawing/2014/main" id="{193164BA-167F-5B6F-F771-38B04FC123E7}"/>
              </a:ext>
            </a:extLst>
          </p:cNvPr>
          <p:cNvSpPr>
            <a:spLocks noGrp="1"/>
          </p:cNvSpPr>
          <p:nvPr>
            <p:ph idx="1"/>
          </p:nvPr>
        </p:nvSpPr>
        <p:spPr/>
        <p:txBody>
          <a:bodyPr/>
          <a:lstStyle/>
          <a:p>
            <a:r>
              <a:rPr lang="nl-NL" dirty="0">
                <a:solidFill>
                  <a:schemeClr val="accent1"/>
                </a:solidFill>
              </a:rPr>
              <a:t>Angst voor beschadiging </a:t>
            </a:r>
            <a:r>
              <a:rPr lang="nl-NL" dirty="0"/>
              <a:t>waardoor je niet kunt ontspannen</a:t>
            </a:r>
          </a:p>
          <a:p>
            <a:r>
              <a:rPr lang="nl-NL" dirty="0"/>
              <a:t>Laat je </a:t>
            </a:r>
            <a:r>
              <a:rPr lang="nl-NL" dirty="0">
                <a:solidFill>
                  <a:schemeClr val="accent1"/>
                </a:solidFill>
              </a:rPr>
              <a:t>goed voorlichten </a:t>
            </a:r>
            <a:r>
              <a:rPr lang="nl-NL" dirty="0"/>
              <a:t>wat de risico’s zijn</a:t>
            </a:r>
          </a:p>
          <a:p>
            <a:r>
              <a:rPr lang="nl-NL" dirty="0">
                <a:solidFill>
                  <a:schemeClr val="accent1"/>
                </a:solidFill>
              </a:rPr>
              <a:t>Omdenken</a:t>
            </a:r>
            <a:r>
              <a:rPr lang="nl-NL" dirty="0"/>
              <a:t>; wat kan wel</a:t>
            </a:r>
          </a:p>
          <a:p>
            <a:r>
              <a:rPr lang="nl-NL" dirty="0">
                <a:solidFill>
                  <a:schemeClr val="accent1"/>
                </a:solidFill>
              </a:rPr>
              <a:t>Doorbreek patronen</a:t>
            </a:r>
          </a:p>
        </p:txBody>
      </p:sp>
    </p:spTree>
    <p:extLst>
      <p:ext uri="{BB962C8B-B14F-4D97-AF65-F5344CB8AC3E}">
        <p14:creationId xmlns:p14="http://schemas.microsoft.com/office/powerpoint/2010/main" val="2271203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C8974-A6FA-75D4-68AE-4CFB9F47488E}"/>
              </a:ext>
            </a:extLst>
          </p:cNvPr>
          <p:cNvSpPr>
            <a:spLocks noGrp="1"/>
          </p:cNvSpPr>
          <p:nvPr>
            <p:ph idx="1"/>
          </p:nvPr>
        </p:nvSpPr>
        <p:spPr>
          <a:xfrm>
            <a:off x="522000" y="1656006"/>
            <a:ext cx="8100000" cy="3152632"/>
          </a:xfrm>
        </p:spPr>
        <p:txBody>
          <a:bodyPr/>
          <a:lstStyle/>
          <a:p>
            <a:r>
              <a:rPr lang="nl-NL" dirty="0"/>
              <a:t>1 x inspiratie opdoen via internet</a:t>
            </a:r>
          </a:p>
          <a:p>
            <a:r>
              <a:rPr lang="nl-NL" dirty="0"/>
              <a:t>1 x oefeningen bekkenbodemspieren ter ontspanning</a:t>
            </a:r>
          </a:p>
          <a:p>
            <a:r>
              <a:rPr lang="nl-NL" dirty="0"/>
              <a:t>1 x erectiepomp</a:t>
            </a:r>
          </a:p>
          <a:p>
            <a:r>
              <a:rPr lang="nl-NL" dirty="0"/>
              <a:t>1 x bespreekbaar maken met partner</a:t>
            </a:r>
          </a:p>
          <a:p>
            <a:r>
              <a:rPr lang="nl-NL" dirty="0"/>
              <a:t>1 x behoefte intomen</a:t>
            </a:r>
          </a:p>
          <a:p>
            <a:r>
              <a:rPr lang="nl-NL" dirty="0"/>
              <a:t>1 x bewegen, gezond eten, letten op BMI</a:t>
            </a:r>
          </a:p>
          <a:p>
            <a:r>
              <a:rPr lang="nl-NL" dirty="0"/>
              <a:t>1 x </a:t>
            </a:r>
            <a:r>
              <a:rPr lang="nl-NL" dirty="0" err="1"/>
              <a:t>viagra</a:t>
            </a:r>
            <a:endParaRPr lang="nl-NL" dirty="0"/>
          </a:p>
        </p:txBody>
      </p:sp>
      <p:pic>
        <p:nvPicPr>
          <p:cNvPr id="5" name="Afbeelding 4">
            <a:extLst>
              <a:ext uri="{FF2B5EF4-FFF2-40B4-BE49-F238E27FC236}">
                <a16:creationId xmlns:a16="http://schemas.microsoft.com/office/drawing/2014/main" id="{75987400-3C17-FDED-34F8-9E2F9EE48AB1}"/>
              </a:ext>
            </a:extLst>
          </p:cNvPr>
          <p:cNvPicPr>
            <a:picLocks noChangeAspect="1"/>
          </p:cNvPicPr>
          <p:nvPr/>
        </p:nvPicPr>
        <p:blipFill>
          <a:blip r:embed="rId2"/>
          <a:stretch>
            <a:fillRect/>
          </a:stretch>
        </p:blipFill>
        <p:spPr>
          <a:xfrm>
            <a:off x="431992" y="723674"/>
            <a:ext cx="6134956" cy="657317"/>
          </a:xfrm>
          <a:prstGeom prst="rect">
            <a:avLst/>
          </a:prstGeom>
        </p:spPr>
      </p:pic>
      <p:pic>
        <p:nvPicPr>
          <p:cNvPr id="7" name="Afbeelding 6">
            <a:extLst>
              <a:ext uri="{FF2B5EF4-FFF2-40B4-BE49-F238E27FC236}">
                <a16:creationId xmlns:a16="http://schemas.microsoft.com/office/drawing/2014/main" id="{A06AD7E1-C7C7-AF23-6EEC-7720ED9B12A5}"/>
              </a:ext>
            </a:extLst>
          </p:cNvPr>
          <p:cNvPicPr>
            <a:picLocks noChangeAspect="1"/>
          </p:cNvPicPr>
          <p:nvPr/>
        </p:nvPicPr>
        <p:blipFill>
          <a:blip r:embed="rId3"/>
          <a:stretch>
            <a:fillRect/>
          </a:stretch>
        </p:blipFill>
        <p:spPr>
          <a:xfrm>
            <a:off x="6802800" y="723674"/>
            <a:ext cx="1386694" cy="1316986"/>
          </a:xfrm>
          <a:prstGeom prst="rect">
            <a:avLst/>
          </a:prstGeom>
        </p:spPr>
      </p:pic>
    </p:spTree>
    <p:extLst>
      <p:ext uri="{BB962C8B-B14F-4D97-AF65-F5344CB8AC3E}">
        <p14:creationId xmlns:p14="http://schemas.microsoft.com/office/powerpoint/2010/main" val="2294241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CDE8-A6AC-B603-67B0-9DE0C3600B61}"/>
              </a:ext>
            </a:extLst>
          </p:cNvPr>
          <p:cNvSpPr>
            <a:spLocks noGrp="1"/>
          </p:cNvSpPr>
          <p:nvPr>
            <p:ph type="title"/>
          </p:nvPr>
        </p:nvSpPr>
        <p:spPr/>
        <p:txBody>
          <a:bodyPr/>
          <a:lstStyle/>
          <a:p>
            <a:r>
              <a:rPr lang="nl-NL" sz="2800" dirty="0"/>
              <a:t>Seksuele hulpverlening / websites</a:t>
            </a:r>
          </a:p>
        </p:txBody>
      </p:sp>
      <p:sp>
        <p:nvSpPr>
          <p:cNvPr id="3" name="Tijdelijke aanduiding voor inhoud 2">
            <a:extLst>
              <a:ext uri="{FF2B5EF4-FFF2-40B4-BE49-F238E27FC236}">
                <a16:creationId xmlns:a16="http://schemas.microsoft.com/office/drawing/2014/main" id="{B7553624-65EA-7560-C385-AB0ABD19E57F}"/>
              </a:ext>
            </a:extLst>
          </p:cNvPr>
          <p:cNvSpPr>
            <a:spLocks noGrp="1"/>
          </p:cNvSpPr>
          <p:nvPr>
            <p:ph idx="1"/>
          </p:nvPr>
        </p:nvSpPr>
        <p:spPr>
          <a:xfrm>
            <a:off x="643692" y="1409926"/>
            <a:ext cx="8100000" cy="3152632"/>
          </a:xfrm>
        </p:spPr>
        <p:txBody>
          <a:bodyPr/>
          <a:lstStyle/>
          <a:p>
            <a:r>
              <a:rPr lang="nl-NL" dirty="0">
                <a:hlinkClick r:id="rId2"/>
              </a:rPr>
              <a:t>www.rutgers.nl</a:t>
            </a:r>
            <a:endParaRPr lang="nl-NL" dirty="0"/>
          </a:p>
          <a:p>
            <a:r>
              <a:rPr lang="nl-NL" dirty="0">
                <a:hlinkClick r:id="rId3"/>
              </a:rPr>
              <a:t>www.seksualiteit.nl</a:t>
            </a:r>
            <a:endParaRPr lang="nl-NL" dirty="0"/>
          </a:p>
          <a:p>
            <a:r>
              <a:rPr lang="nl-NL" dirty="0">
                <a:hlinkClick r:id="rId4"/>
              </a:rPr>
              <a:t>www.sense.info</a:t>
            </a:r>
            <a:endParaRPr lang="nl-NL" dirty="0"/>
          </a:p>
          <a:p>
            <a:r>
              <a:rPr lang="nl-NL" dirty="0">
                <a:hlinkClick r:id="rId5"/>
              </a:rPr>
              <a:t>www.sickandsex.nl</a:t>
            </a:r>
            <a:endParaRPr lang="nl-NL" dirty="0"/>
          </a:p>
          <a:p>
            <a:endParaRPr lang="nl-NL" dirty="0"/>
          </a:p>
          <a:p>
            <a:r>
              <a:rPr lang="nl-NL" dirty="0"/>
              <a:t>NVVS = Nederlandse wetenschappelijke Vereniging voor Seksuologie</a:t>
            </a:r>
          </a:p>
          <a:p>
            <a:pPr marL="0" indent="0">
              <a:buNone/>
            </a:pPr>
            <a:r>
              <a:rPr lang="nl-NL" dirty="0"/>
              <a:t>      seksuologen – consulenten seksuele gezondheid</a:t>
            </a:r>
          </a:p>
          <a:p>
            <a:endParaRPr lang="nl-NL" dirty="0"/>
          </a:p>
          <a:p>
            <a:endParaRPr lang="nl-NL" dirty="0"/>
          </a:p>
          <a:p>
            <a:r>
              <a:rPr lang="nl-NL" i="1" dirty="0"/>
              <a:t>Psychosociale hulpverlening in eigen centrum/regio</a:t>
            </a:r>
          </a:p>
          <a:p>
            <a:endParaRPr lang="nl-NL" dirty="0"/>
          </a:p>
          <a:p>
            <a:endParaRPr lang="nl-NL" dirty="0"/>
          </a:p>
        </p:txBody>
      </p:sp>
      <p:pic>
        <p:nvPicPr>
          <p:cNvPr id="5" name="Afbeelding 4">
            <a:extLst>
              <a:ext uri="{FF2B5EF4-FFF2-40B4-BE49-F238E27FC236}">
                <a16:creationId xmlns:a16="http://schemas.microsoft.com/office/drawing/2014/main" id="{7E1C6EEC-45FC-C661-74C1-65103A808F03}"/>
              </a:ext>
            </a:extLst>
          </p:cNvPr>
          <p:cNvPicPr>
            <a:picLocks noChangeAspect="1"/>
          </p:cNvPicPr>
          <p:nvPr/>
        </p:nvPicPr>
        <p:blipFill>
          <a:blip r:embed="rId6"/>
          <a:stretch>
            <a:fillRect/>
          </a:stretch>
        </p:blipFill>
        <p:spPr>
          <a:xfrm>
            <a:off x="8187519" y="2867507"/>
            <a:ext cx="508047" cy="524175"/>
          </a:xfrm>
          <a:prstGeom prst="rect">
            <a:avLst/>
          </a:prstGeom>
        </p:spPr>
      </p:pic>
      <p:pic>
        <p:nvPicPr>
          <p:cNvPr id="7" name="Afbeelding 6">
            <a:extLst>
              <a:ext uri="{FF2B5EF4-FFF2-40B4-BE49-F238E27FC236}">
                <a16:creationId xmlns:a16="http://schemas.microsoft.com/office/drawing/2014/main" id="{EEDAA523-30F0-BE27-A0A8-B7D22A412E4C}"/>
              </a:ext>
            </a:extLst>
          </p:cNvPr>
          <p:cNvPicPr>
            <a:picLocks noChangeAspect="1"/>
          </p:cNvPicPr>
          <p:nvPr/>
        </p:nvPicPr>
        <p:blipFill>
          <a:blip r:embed="rId7"/>
          <a:stretch>
            <a:fillRect/>
          </a:stretch>
        </p:blipFill>
        <p:spPr>
          <a:xfrm>
            <a:off x="6417291" y="3960060"/>
            <a:ext cx="679800" cy="602498"/>
          </a:xfrm>
          <a:prstGeom prst="rect">
            <a:avLst/>
          </a:prstGeom>
        </p:spPr>
      </p:pic>
    </p:spTree>
    <p:extLst>
      <p:ext uri="{BB962C8B-B14F-4D97-AF65-F5344CB8AC3E}">
        <p14:creationId xmlns:p14="http://schemas.microsoft.com/office/powerpoint/2010/main" val="1013118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E25F070C-5466-EE26-28F1-E6E6E826ED9C}"/>
              </a:ext>
            </a:extLst>
          </p:cNvPr>
          <p:cNvPicPr>
            <a:picLocks noGrp="1" noChangeAspect="1"/>
          </p:cNvPicPr>
          <p:nvPr>
            <p:ph type="pic" sz="quarter" idx="15"/>
          </p:nvPr>
        </p:nvPicPr>
        <p:blipFill>
          <a:blip r:embed="rId2"/>
          <a:stretch/>
        </p:blipFill>
        <p:spPr>
          <a:xfrm>
            <a:off x="1029187" y="1931985"/>
            <a:ext cx="4783056" cy="1973010"/>
          </a:xfrm>
          <a:noFill/>
        </p:spPr>
      </p:pic>
      <p:sp>
        <p:nvSpPr>
          <p:cNvPr id="2" name="Titel 1">
            <a:extLst>
              <a:ext uri="{FF2B5EF4-FFF2-40B4-BE49-F238E27FC236}">
                <a16:creationId xmlns:a16="http://schemas.microsoft.com/office/drawing/2014/main" id="{1B5FCCC1-10F8-2DCC-79F4-1FF09071D4BF}"/>
              </a:ext>
            </a:extLst>
          </p:cNvPr>
          <p:cNvSpPr>
            <a:spLocks noGrp="1"/>
          </p:cNvSpPr>
          <p:nvPr>
            <p:ph type="title"/>
          </p:nvPr>
        </p:nvSpPr>
        <p:spPr>
          <a:xfrm>
            <a:off x="522000" y="784800"/>
            <a:ext cx="8100000" cy="532800"/>
          </a:xfrm>
        </p:spPr>
        <p:txBody>
          <a:bodyPr anchor="ctr">
            <a:normAutofit/>
          </a:bodyPr>
          <a:lstStyle/>
          <a:p>
            <a:r>
              <a:rPr lang="nl-NL" sz="3400" dirty="0"/>
              <a:t>Dank voor uw aandacht, vragen ?</a:t>
            </a:r>
          </a:p>
        </p:txBody>
      </p:sp>
    </p:spTree>
    <p:extLst>
      <p:ext uri="{BB962C8B-B14F-4D97-AF65-F5344CB8AC3E}">
        <p14:creationId xmlns:p14="http://schemas.microsoft.com/office/powerpoint/2010/main" val="391466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765B2-5866-4FD2-9C52-37F9F056B96F}"/>
              </a:ext>
            </a:extLst>
          </p:cNvPr>
          <p:cNvSpPr>
            <a:spLocks noGrp="1"/>
          </p:cNvSpPr>
          <p:nvPr>
            <p:ph type="title"/>
          </p:nvPr>
        </p:nvSpPr>
        <p:spPr>
          <a:xfrm>
            <a:off x="268132" y="602253"/>
            <a:ext cx="9054623" cy="533400"/>
          </a:xfrm>
        </p:spPr>
        <p:txBody>
          <a:bodyPr/>
          <a:lstStyle/>
          <a:p>
            <a:r>
              <a:rPr lang="nl-NL" sz="2800" dirty="0"/>
              <a:t>Seksuele ontwikkeling – </a:t>
            </a:r>
            <a:r>
              <a:rPr lang="nl-NL" sz="2800" u="sng" dirty="0"/>
              <a:t>basis van onze seksuele identiteit</a:t>
            </a:r>
          </a:p>
        </p:txBody>
      </p:sp>
      <p:pic>
        <p:nvPicPr>
          <p:cNvPr id="4" name="Afbeelding 3">
            <a:extLst>
              <a:ext uri="{FF2B5EF4-FFF2-40B4-BE49-F238E27FC236}">
                <a16:creationId xmlns:a16="http://schemas.microsoft.com/office/drawing/2014/main" id="{7D05D843-8560-4F40-9E91-43D88DB65E5C}"/>
              </a:ext>
            </a:extLst>
          </p:cNvPr>
          <p:cNvPicPr>
            <a:picLocks noChangeAspect="1"/>
          </p:cNvPicPr>
          <p:nvPr/>
        </p:nvPicPr>
        <p:blipFill>
          <a:blip r:embed="rId2"/>
          <a:stretch>
            <a:fillRect/>
          </a:stretch>
        </p:blipFill>
        <p:spPr>
          <a:xfrm>
            <a:off x="601700" y="1560430"/>
            <a:ext cx="1769666" cy="1512168"/>
          </a:xfrm>
          <a:prstGeom prst="rect">
            <a:avLst/>
          </a:prstGeom>
        </p:spPr>
      </p:pic>
      <p:pic>
        <p:nvPicPr>
          <p:cNvPr id="6" name="Afbeelding 5">
            <a:extLst>
              <a:ext uri="{FF2B5EF4-FFF2-40B4-BE49-F238E27FC236}">
                <a16:creationId xmlns:a16="http://schemas.microsoft.com/office/drawing/2014/main" id="{C82FAB13-944B-4517-BA8C-20D88AF01243}"/>
              </a:ext>
            </a:extLst>
          </p:cNvPr>
          <p:cNvPicPr>
            <a:picLocks noChangeAspect="1"/>
          </p:cNvPicPr>
          <p:nvPr/>
        </p:nvPicPr>
        <p:blipFill>
          <a:blip r:embed="rId3"/>
          <a:stretch>
            <a:fillRect/>
          </a:stretch>
        </p:blipFill>
        <p:spPr>
          <a:xfrm>
            <a:off x="2946338" y="1560430"/>
            <a:ext cx="2394291" cy="1700707"/>
          </a:xfrm>
          <a:prstGeom prst="rect">
            <a:avLst/>
          </a:prstGeom>
        </p:spPr>
      </p:pic>
      <p:pic>
        <p:nvPicPr>
          <p:cNvPr id="8" name="Afbeelding 7">
            <a:extLst>
              <a:ext uri="{FF2B5EF4-FFF2-40B4-BE49-F238E27FC236}">
                <a16:creationId xmlns:a16="http://schemas.microsoft.com/office/drawing/2014/main" id="{9EE6550C-5490-4B62-A2A7-B2BCCB42EE46}"/>
              </a:ext>
            </a:extLst>
          </p:cNvPr>
          <p:cNvPicPr>
            <a:picLocks noChangeAspect="1"/>
          </p:cNvPicPr>
          <p:nvPr/>
        </p:nvPicPr>
        <p:blipFill>
          <a:blip r:embed="rId4"/>
          <a:stretch>
            <a:fillRect/>
          </a:stretch>
        </p:blipFill>
        <p:spPr>
          <a:xfrm>
            <a:off x="5968045" y="1636704"/>
            <a:ext cx="1628775" cy="1435894"/>
          </a:xfrm>
          <a:prstGeom prst="rect">
            <a:avLst/>
          </a:prstGeom>
        </p:spPr>
      </p:pic>
      <p:pic>
        <p:nvPicPr>
          <p:cNvPr id="9" name="Afbeelding 8">
            <a:extLst>
              <a:ext uri="{FF2B5EF4-FFF2-40B4-BE49-F238E27FC236}">
                <a16:creationId xmlns:a16="http://schemas.microsoft.com/office/drawing/2014/main" id="{6DB87CDD-6CA7-4F34-9F48-A583561C23F1}"/>
              </a:ext>
            </a:extLst>
          </p:cNvPr>
          <p:cNvPicPr>
            <a:picLocks noChangeAspect="1"/>
          </p:cNvPicPr>
          <p:nvPr/>
        </p:nvPicPr>
        <p:blipFill>
          <a:blip r:embed="rId5"/>
          <a:stretch>
            <a:fillRect/>
          </a:stretch>
        </p:blipFill>
        <p:spPr>
          <a:xfrm>
            <a:off x="5340629" y="3388753"/>
            <a:ext cx="1157891" cy="1238141"/>
          </a:xfrm>
          <a:prstGeom prst="rect">
            <a:avLst/>
          </a:prstGeom>
        </p:spPr>
      </p:pic>
      <p:pic>
        <p:nvPicPr>
          <p:cNvPr id="11" name="Afbeelding 10">
            <a:extLst>
              <a:ext uri="{FF2B5EF4-FFF2-40B4-BE49-F238E27FC236}">
                <a16:creationId xmlns:a16="http://schemas.microsoft.com/office/drawing/2014/main" id="{32045B21-A197-44B2-93FD-DE5CF0977577}"/>
              </a:ext>
            </a:extLst>
          </p:cNvPr>
          <p:cNvPicPr>
            <a:picLocks noChangeAspect="1"/>
          </p:cNvPicPr>
          <p:nvPr/>
        </p:nvPicPr>
        <p:blipFill>
          <a:blip r:embed="rId6"/>
          <a:stretch>
            <a:fillRect/>
          </a:stretch>
        </p:blipFill>
        <p:spPr>
          <a:xfrm>
            <a:off x="1695326" y="3191738"/>
            <a:ext cx="1080243" cy="1368308"/>
          </a:xfrm>
          <a:prstGeom prst="rect">
            <a:avLst/>
          </a:prstGeom>
        </p:spPr>
      </p:pic>
    </p:spTree>
    <p:extLst>
      <p:ext uri="{BB962C8B-B14F-4D97-AF65-F5344CB8AC3E}">
        <p14:creationId xmlns:p14="http://schemas.microsoft.com/office/powerpoint/2010/main" val="113044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jdelijke aanduiding voor inhoud 2">
            <a:extLst>
              <a:ext uri="{FF2B5EF4-FFF2-40B4-BE49-F238E27FC236}">
                <a16:creationId xmlns:a16="http://schemas.microsoft.com/office/drawing/2014/main" id="{2611D013-D3F7-458C-960F-036FABED10A4}"/>
              </a:ext>
            </a:extLst>
          </p:cNvPr>
          <p:cNvSpPr>
            <a:spLocks noGrp="1"/>
          </p:cNvSpPr>
          <p:nvPr>
            <p:ph idx="1"/>
          </p:nvPr>
        </p:nvSpPr>
        <p:spPr>
          <a:xfrm>
            <a:off x="1385646" y="1259608"/>
            <a:ext cx="6777038" cy="2430065"/>
          </a:xfrm>
        </p:spPr>
        <p:txBody>
          <a:bodyPr/>
          <a:lstStyle/>
          <a:p>
            <a:pPr>
              <a:buFont typeface="Arial" panose="020B0604020202020204" pitchFamily="34" charset="0"/>
              <a:buNone/>
            </a:pPr>
            <a:r>
              <a:rPr lang="nl-NL" altLang="nl-NL" sz="1200" dirty="0"/>
              <a:t>	</a:t>
            </a:r>
          </a:p>
          <a:p>
            <a:pPr>
              <a:buFont typeface="Arial" panose="020B0604020202020204" pitchFamily="34" charset="0"/>
              <a:buNone/>
            </a:pPr>
            <a:r>
              <a:rPr lang="nl-NL" altLang="nl-NL" sz="1200" b="1" dirty="0"/>
              <a:t>	</a:t>
            </a:r>
            <a:r>
              <a:rPr lang="nl-NL" altLang="nl-NL" dirty="0"/>
              <a:t>Ontdekken van de wereld via de zintuigen</a:t>
            </a:r>
          </a:p>
          <a:p>
            <a:pPr>
              <a:buFont typeface="Arial" panose="020B0604020202020204" pitchFamily="34" charset="0"/>
              <a:buNone/>
            </a:pPr>
            <a:r>
              <a:rPr lang="nl-NL" altLang="nl-NL" dirty="0"/>
              <a:t>	Ontwikkelen van sociale normen: leren wat wel en niet mag</a:t>
            </a:r>
          </a:p>
          <a:p>
            <a:pPr>
              <a:buFont typeface="Arial" panose="020B0604020202020204" pitchFamily="34" charset="0"/>
              <a:buNone/>
            </a:pPr>
            <a:r>
              <a:rPr lang="nl-NL" altLang="nl-NL" dirty="0"/>
              <a:t>	Leren van ‘seksuele gedragsregels’ (cultuur, religie </a:t>
            </a:r>
            <a:r>
              <a:rPr lang="nl-NL" altLang="nl-NL" dirty="0" err="1"/>
              <a:t>enz</a:t>
            </a:r>
            <a:r>
              <a:rPr lang="nl-NL" altLang="nl-NL" dirty="0"/>
              <a:t>)</a:t>
            </a:r>
          </a:p>
          <a:p>
            <a:pPr>
              <a:buNone/>
            </a:pPr>
            <a:r>
              <a:rPr lang="nl-NL" altLang="nl-NL" dirty="0"/>
              <a:t>	Ontwikkeling van vriendschappen</a:t>
            </a:r>
          </a:p>
          <a:p>
            <a:pPr>
              <a:buFont typeface="Arial" panose="020B0604020202020204" pitchFamily="34" charset="0"/>
              <a:buNone/>
            </a:pPr>
            <a:endParaRPr lang="nl-NL" altLang="nl-NL" dirty="0"/>
          </a:p>
          <a:p>
            <a:pPr>
              <a:buFont typeface="Arial" panose="020B0604020202020204" pitchFamily="34" charset="0"/>
              <a:buNone/>
            </a:pPr>
            <a:r>
              <a:rPr lang="nl-NL" altLang="nl-NL" dirty="0"/>
              <a:t>	</a:t>
            </a:r>
          </a:p>
          <a:p>
            <a:pPr>
              <a:buFont typeface="Arial" panose="020B0604020202020204" pitchFamily="34" charset="0"/>
              <a:buNone/>
            </a:pPr>
            <a:r>
              <a:rPr lang="nl-NL" altLang="nl-NL" dirty="0"/>
              <a:t>		</a:t>
            </a:r>
            <a:endParaRPr lang="nl-NL" altLang="nl-NL" sz="1350" dirty="0"/>
          </a:p>
        </p:txBody>
      </p:sp>
      <p:sp>
        <p:nvSpPr>
          <p:cNvPr id="3" name="Titel 2">
            <a:extLst>
              <a:ext uri="{FF2B5EF4-FFF2-40B4-BE49-F238E27FC236}">
                <a16:creationId xmlns:a16="http://schemas.microsoft.com/office/drawing/2014/main" id="{1C145EAC-B7F3-40BC-9EC9-96AAFC1D5DF7}"/>
              </a:ext>
            </a:extLst>
          </p:cNvPr>
          <p:cNvSpPr>
            <a:spLocks noGrp="1"/>
          </p:cNvSpPr>
          <p:nvPr>
            <p:ph type="title"/>
          </p:nvPr>
        </p:nvSpPr>
        <p:spPr>
          <a:xfrm>
            <a:off x="1534500" y="1059582"/>
            <a:ext cx="6075000" cy="400050"/>
          </a:xfrm>
        </p:spPr>
        <p:txBody>
          <a:bodyPr/>
          <a:lstStyle/>
          <a:p>
            <a:r>
              <a:rPr lang="nl-NL" altLang="nl-NL" sz="2800" dirty="0"/>
              <a:t>0 tot 7 jaar: ontdekken en onderzoeken</a:t>
            </a:r>
            <a:endParaRPr lang="nl-NL" dirty="0"/>
          </a:p>
        </p:txBody>
      </p:sp>
      <p:pic>
        <p:nvPicPr>
          <p:cNvPr id="4" name="Afbeelding 3">
            <a:extLst>
              <a:ext uri="{FF2B5EF4-FFF2-40B4-BE49-F238E27FC236}">
                <a16:creationId xmlns:a16="http://schemas.microsoft.com/office/drawing/2014/main" id="{2B274780-8E70-413E-AE7F-1F3CD541939F}"/>
              </a:ext>
            </a:extLst>
          </p:cNvPr>
          <p:cNvPicPr>
            <a:picLocks noChangeAspect="1"/>
          </p:cNvPicPr>
          <p:nvPr/>
        </p:nvPicPr>
        <p:blipFill>
          <a:blip r:embed="rId2"/>
          <a:stretch>
            <a:fillRect/>
          </a:stretch>
        </p:blipFill>
        <p:spPr>
          <a:xfrm>
            <a:off x="2407650" y="3127160"/>
            <a:ext cx="1769517" cy="1513463"/>
          </a:xfrm>
          <a:prstGeom prst="rect">
            <a:avLst/>
          </a:prstGeom>
        </p:spPr>
      </p:pic>
      <p:pic>
        <p:nvPicPr>
          <p:cNvPr id="2" name="Afbeelding 1">
            <a:extLst>
              <a:ext uri="{FF2B5EF4-FFF2-40B4-BE49-F238E27FC236}">
                <a16:creationId xmlns:a16="http://schemas.microsoft.com/office/drawing/2014/main" id="{6E7B5037-7330-23AB-6A6A-B8D2013C23C5}"/>
              </a:ext>
            </a:extLst>
          </p:cNvPr>
          <p:cNvPicPr>
            <a:picLocks noChangeAspect="1"/>
          </p:cNvPicPr>
          <p:nvPr/>
        </p:nvPicPr>
        <p:blipFill>
          <a:blip r:embed="rId3"/>
          <a:stretch>
            <a:fillRect/>
          </a:stretch>
        </p:blipFill>
        <p:spPr>
          <a:xfrm>
            <a:off x="4659136" y="2964031"/>
            <a:ext cx="2395936" cy="1700931"/>
          </a:xfrm>
          <a:prstGeom prst="rect">
            <a:avLst/>
          </a:prstGeom>
        </p:spPr>
      </p:pic>
    </p:spTree>
    <p:extLst>
      <p:ext uri="{BB962C8B-B14F-4D97-AF65-F5344CB8AC3E}">
        <p14:creationId xmlns:p14="http://schemas.microsoft.com/office/powerpoint/2010/main" val="261748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EE7365DA-A02F-44C7-A622-CBABC8B5AE03}"/>
              </a:ext>
            </a:extLst>
          </p:cNvPr>
          <p:cNvSpPr>
            <a:spLocks noGrp="1"/>
          </p:cNvSpPr>
          <p:nvPr>
            <p:ph type="title"/>
          </p:nvPr>
        </p:nvSpPr>
        <p:spPr>
          <a:xfrm>
            <a:off x="896634" y="573466"/>
            <a:ext cx="7620000" cy="857250"/>
          </a:xfrm>
        </p:spPr>
        <p:txBody>
          <a:bodyPr/>
          <a:lstStyle/>
          <a:p>
            <a:r>
              <a:rPr lang="nl-NL" altLang="nl-NL" sz="2800" dirty="0"/>
              <a:t>8 t/m 11 jaar: Begin van de puberteit</a:t>
            </a:r>
          </a:p>
        </p:txBody>
      </p:sp>
      <p:sp>
        <p:nvSpPr>
          <p:cNvPr id="14339" name="Tijdelijke aanduiding voor inhoud 2">
            <a:extLst>
              <a:ext uri="{FF2B5EF4-FFF2-40B4-BE49-F238E27FC236}">
                <a16:creationId xmlns:a16="http://schemas.microsoft.com/office/drawing/2014/main" id="{87C5C425-0974-406D-9200-DC5E99F4563B}"/>
              </a:ext>
            </a:extLst>
          </p:cNvPr>
          <p:cNvSpPr>
            <a:spLocks noGrp="1"/>
          </p:cNvSpPr>
          <p:nvPr>
            <p:ph idx="1"/>
          </p:nvPr>
        </p:nvSpPr>
        <p:spPr>
          <a:xfrm>
            <a:off x="1277634" y="1171163"/>
            <a:ext cx="6858000" cy="3509963"/>
          </a:xfrm>
        </p:spPr>
        <p:txBody>
          <a:bodyPr/>
          <a:lstStyle/>
          <a:p>
            <a:endParaRPr lang="nl-NL" altLang="nl-NL" sz="1200" b="1" dirty="0"/>
          </a:p>
          <a:p>
            <a:pPr>
              <a:buFont typeface="Arial" panose="020B0604020202020204" pitchFamily="34" charset="0"/>
              <a:buNone/>
            </a:pPr>
            <a:r>
              <a:rPr lang="nl-NL" altLang="nl-NL" sz="1350" dirty="0"/>
              <a:t>	</a:t>
            </a:r>
            <a:r>
              <a:rPr lang="nl-NL" altLang="nl-NL" dirty="0"/>
              <a:t>Interesse in seks</a:t>
            </a:r>
          </a:p>
          <a:p>
            <a:pPr>
              <a:buFont typeface="Arial" panose="020B0604020202020204" pitchFamily="34" charset="0"/>
              <a:buNone/>
            </a:pPr>
            <a:r>
              <a:rPr lang="nl-NL" altLang="nl-NL" dirty="0"/>
              <a:t>	Fantaseren en dromen </a:t>
            </a:r>
          </a:p>
          <a:p>
            <a:pPr>
              <a:buFont typeface="Arial" panose="020B0604020202020204" pitchFamily="34" charset="0"/>
              <a:buNone/>
            </a:pPr>
            <a:r>
              <a:rPr lang="nl-NL" altLang="nl-NL" dirty="0"/>
              <a:t>	Zelfbevrediging</a:t>
            </a:r>
          </a:p>
          <a:p>
            <a:endParaRPr lang="nl-NL" altLang="nl-NL" dirty="0"/>
          </a:p>
        </p:txBody>
      </p:sp>
      <p:pic>
        <p:nvPicPr>
          <p:cNvPr id="5" name="Afbeelding 4">
            <a:extLst>
              <a:ext uri="{FF2B5EF4-FFF2-40B4-BE49-F238E27FC236}">
                <a16:creationId xmlns:a16="http://schemas.microsoft.com/office/drawing/2014/main" id="{EE0E7A08-8BDF-40EE-B892-599D7169F819}"/>
              </a:ext>
            </a:extLst>
          </p:cNvPr>
          <p:cNvPicPr>
            <a:picLocks noChangeAspect="1"/>
          </p:cNvPicPr>
          <p:nvPr/>
        </p:nvPicPr>
        <p:blipFill>
          <a:blip r:embed="rId2"/>
          <a:stretch>
            <a:fillRect/>
          </a:stretch>
        </p:blipFill>
        <p:spPr>
          <a:xfrm>
            <a:off x="1516301" y="2843810"/>
            <a:ext cx="1628775" cy="1435894"/>
          </a:xfrm>
          <a:prstGeom prst="rect">
            <a:avLst/>
          </a:prstGeom>
        </p:spPr>
      </p:pic>
      <p:pic>
        <p:nvPicPr>
          <p:cNvPr id="3" name="Afbeelding 2">
            <a:extLst>
              <a:ext uri="{FF2B5EF4-FFF2-40B4-BE49-F238E27FC236}">
                <a16:creationId xmlns:a16="http://schemas.microsoft.com/office/drawing/2014/main" id="{5476CC59-85D5-7666-72AC-3A8B7ED7ED26}"/>
              </a:ext>
            </a:extLst>
          </p:cNvPr>
          <p:cNvPicPr>
            <a:picLocks noChangeAspect="1"/>
          </p:cNvPicPr>
          <p:nvPr/>
        </p:nvPicPr>
        <p:blipFill>
          <a:blip r:embed="rId3"/>
          <a:stretch>
            <a:fillRect/>
          </a:stretch>
        </p:blipFill>
        <p:spPr>
          <a:xfrm>
            <a:off x="5410338" y="2843810"/>
            <a:ext cx="2117993" cy="1229561"/>
          </a:xfrm>
          <a:prstGeom prst="rect">
            <a:avLst/>
          </a:prstGeom>
        </p:spPr>
      </p:pic>
    </p:spTree>
    <p:extLst>
      <p:ext uri="{BB962C8B-B14F-4D97-AF65-F5344CB8AC3E}">
        <p14:creationId xmlns:p14="http://schemas.microsoft.com/office/powerpoint/2010/main" val="119051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18BA8-6AF3-8C7D-A046-16233545D876}"/>
              </a:ext>
            </a:extLst>
          </p:cNvPr>
          <p:cNvSpPr>
            <a:spLocks noGrp="1"/>
          </p:cNvSpPr>
          <p:nvPr>
            <p:ph type="title"/>
          </p:nvPr>
        </p:nvSpPr>
        <p:spPr/>
        <p:txBody>
          <a:bodyPr/>
          <a:lstStyle/>
          <a:p>
            <a:r>
              <a:rPr lang="nl-NL" sz="2800" dirty="0"/>
              <a:t>Seksuele voorlichting</a:t>
            </a:r>
          </a:p>
        </p:txBody>
      </p:sp>
      <p:sp>
        <p:nvSpPr>
          <p:cNvPr id="3" name="Tijdelijke aanduiding voor inhoud 2">
            <a:extLst>
              <a:ext uri="{FF2B5EF4-FFF2-40B4-BE49-F238E27FC236}">
                <a16:creationId xmlns:a16="http://schemas.microsoft.com/office/drawing/2014/main" id="{CB436C2A-8463-C37A-2655-54A696807C91}"/>
              </a:ext>
            </a:extLst>
          </p:cNvPr>
          <p:cNvSpPr>
            <a:spLocks noGrp="1"/>
          </p:cNvSpPr>
          <p:nvPr>
            <p:ph idx="1"/>
          </p:nvPr>
        </p:nvSpPr>
        <p:spPr>
          <a:xfrm>
            <a:off x="522000" y="1752260"/>
            <a:ext cx="8100000" cy="3152632"/>
          </a:xfrm>
        </p:spPr>
        <p:txBody>
          <a:bodyPr/>
          <a:lstStyle/>
          <a:p>
            <a:r>
              <a:rPr lang="nl-NL" altLang="nl-NL" sz="2000" dirty="0">
                <a:solidFill>
                  <a:schemeClr val="accent1"/>
                </a:solidFill>
              </a:rPr>
              <a:t>Beperkt</a:t>
            </a:r>
            <a:r>
              <a:rPr lang="nl-NL" altLang="nl-NL" sz="2000" dirty="0"/>
              <a:t> zich veelal tot </a:t>
            </a:r>
            <a:r>
              <a:rPr lang="nl-NL" altLang="nl-NL" sz="2000" dirty="0">
                <a:solidFill>
                  <a:schemeClr val="accent1"/>
                </a:solidFill>
              </a:rPr>
              <a:t>informatie over biologie/anatomie, het voorkomen van zwangerschappen en </a:t>
            </a:r>
            <a:r>
              <a:rPr lang="nl-NL" altLang="nl-NL" sz="2000" dirty="0" err="1">
                <a:solidFill>
                  <a:schemeClr val="accent1"/>
                </a:solidFill>
              </a:rPr>
              <a:t>SOA’s</a:t>
            </a:r>
            <a:r>
              <a:rPr lang="nl-NL" altLang="nl-NL" sz="2000" dirty="0">
                <a:solidFill>
                  <a:schemeClr val="accent1"/>
                </a:solidFill>
              </a:rPr>
              <a:t> en </a:t>
            </a:r>
            <a:r>
              <a:rPr lang="nl-NL" altLang="nl-NL" dirty="0">
                <a:solidFill>
                  <a:schemeClr val="accent1"/>
                </a:solidFill>
              </a:rPr>
              <a:t>gebruik van </a:t>
            </a:r>
            <a:r>
              <a:rPr lang="nl-NL" altLang="nl-NL" sz="2000" dirty="0">
                <a:solidFill>
                  <a:schemeClr val="accent1"/>
                </a:solidFill>
              </a:rPr>
              <a:t>voorbehoedmiddelen</a:t>
            </a:r>
          </a:p>
          <a:p>
            <a:endParaRPr lang="nl-NL" altLang="nl-NL" dirty="0"/>
          </a:p>
          <a:p>
            <a:r>
              <a:rPr lang="nl-NL" altLang="nl-NL" sz="2000" dirty="0">
                <a:solidFill>
                  <a:schemeClr val="accent1"/>
                </a:solidFill>
              </a:rPr>
              <a:t>Minder aandacht</a:t>
            </a:r>
            <a:r>
              <a:rPr lang="nl-NL" altLang="nl-NL" sz="2000" dirty="0"/>
              <a:t> is </a:t>
            </a:r>
            <a:r>
              <a:rPr lang="nl-NL" altLang="nl-NL" dirty="0"/>
              <a:t>er voor: </a:t>
            </a:r>
            <a:r>
              <a:rPr lang="nl-NL" altLang="nl-NL" sz="2000" dirty="0">
                <a:solidFill>
                  <a:schemeClr val="accent1"/>
                </a:solidFill>
              </a:rPr>
              <a:t>gender, zelfbeeld, beleving, vormen van seksualiteit, weerbaarheid, communicatie, sociale omgangsvormen </a:t>
            </a:r>
            <a:r>
              <a:rPr lang="nl-NL" altLang="nl-NL" sz="2000" dirty="0"/>
              <a:t>hetgeen </a:t>
            </a:r>
            <a:r>
              <a:rPr lang="nl-NL" altLang="nl-NL" sz="2000" dirty="0">
                <a:solidFill>
                  <a:schemeClr val="accent1"/>
                </a:solidFill>
              </a:rPr>
              <a:t>essentieel is bij het vormen van je seksualiteit </a:t>
            </a:r>
            <a:r>
              <a:rPr lang="nl-NL" altLang="nl-NL" sz="2000" dirty="0"/>
              <a:t>en </a:t>
            </a:r>
            <a:r>
              <a:rPr lang="nl-NL" altLang="nl-NL" sz="2000" dirty="0">
                <a:solidFill>
                  <a:schemeClr val="accent1"/>
                </a:solidFill>
              </a:rPr>
              <a:t>het aangaan van relaties</a:t>
            </a:r>
          </a:p>
          <a:p>
            <a:pPr eaLnBrk="1" hangingPunct="1"/>
            <a:endParaRPr lang="nl-NL" altLang="nl-NL" sz="2000" dirty="0"/>
          </a:p>
          <a:p>
            <a:endParaRPr lang="nl-NL" altLang="nl-NL" dirty="0"/>
          </a:p>
          <a:p>
            <a:endParaRPr lang="nl-NL" altLang="nl-NL" sz="2000" dirty="0"/>
          </a:p>
          <a:p>
            <a:endParaRPr lang="nl-NL" dirty="0"/>
          </a:p>
        </p:txBody>
      </p:sp>
      <p:pic>
        <p:nvPicPr>
          <p:cNvPr id="7" name="Afbeelding 6">
            <a:extLst>
              <a:ext uri="{FF2B5EF4-FFF2-40B4-BE49-F238E27FC236}">
                <a16:creationId xmlns:a16="http://schemas.microsoft.com/office/drawing/2014/main" id="{2CD75078-E7C9-69FA-41B5-06B6BB254136}"/>
              </a:ext>
            </a:extLst>
          </p:cNvPr>
          <p:cNvPicPr>
            <a:picLocks noChangeAspect="1"/>
          </p:cNvPicPr>
          <p:nvPr/>
        </p:nvPicPr>
        <p:blipFill>
          <a:blip r:embed="rId2"/>
          <a:stretch>
            <a:fillRect/>
          </a:stretch>
        </p:blipFill>
        <p:spPr>
          <a:xfrm>
            <a:off x="7081444" y="621985"/>
            <a:ext cx="1492220" cy="990736"/>
          </a:xfrm>
          <a:prstGeom prst="rect">
            <a:avLst/>
          </a:prstGeom>
        </p:spPr>
      </p:pic>
    </p:spTree>
    <p:extLst>
      <p:ext uri="{BB962C8B-B14F-4D97-AF65-F5344CB8AC3E}">
        <p14:creationId xmlns:p14="http://schemas.microsoft.com/office/powerpoint/2010/main" val="51010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E1350DA9-FE47-4827-BC9C-844C16A929A6}"/>
              </a:ext>
            </a:extLst>
          </p:cNvPr>
          <p:cNvSpPr>
            <a:spLocks noGrp="1"/>
          </p:cNvSpPr>
          <p:nvPr>
            <p:ph type="title"/>
          </p:nvPr>
        </p:nvSpPr>
        <p:spPr>
          <a:xfrm>
            <a:off x="876300" y="765445"/>
            <a:ext cx="7992692" cy="270272"/>
          </a:xfrm>
        </p:spPr>
        <p:txBody>
          <a:bodyPr/>
          <a:lstStyle/>
          <a:p>
            <a:r>
              <a:rPr lang="nl-NL" altLang="nl-NL" sz="2800" b="0" dirty="0"/>
              <a:t>12 t/m 16 jaar: Puberteit (hormonen)</a:t>
            </a:r>
          </a:p>
        </p:txBody>
      </p:sp>
      <p:sp>
        <p:nvSpPr>
          <p:cNvPr id="15363" name="Tijdelijke aanduiding voor inhoud 2">
            <a:extLst>
              <a:ext uri="{FF2B5EF4-FFF2-40B4-BE49-F238E27FC236}">
                <a16:creationId xmlns:a16="http://schemas.microsoft.com/office/drawing/2014/main" id="{4F50968B-60A3-4414-9CC0-9FDC8ADBD7FF}"/>
              </a:ext>
            </a:extLst>
          </p:cNvPr>
          <p:cNvSpPr>
            <a:spLocks noGrp="1"/>
          </p:cNvSpPr>
          <p:nvPr>
            <p:ph idx="1"/>
          </p:nvPr>
        </p:nvSpPr>
        <p:spPr>
          <a:xfrm>
            <a:off x="534488" y="1444501"/>
            <a:ext cx="6696075" cy="3186243"/>
          </a:xfrm>
        </p:spPr>
        <p:txBody>
          <a:bodyPr/>
          <a:lstStyle/>
          <a:p>
            <a:pPr>
              <a:buFont typeface="Arial" panose="020B0604020202020204" pitchFamily="34" charset="0"/>
              <a:buNone/>
            </a:pPr>
            <a:r>
              <a:rPr lang="nl-NL" altLang="nl-NL" sz="1350" dirty="0"/>
              <a:t>	</a:t>
            </a:r>
            <a:r>
              <a:rPr lang="nl-NL" altLang="nl-NL" dirty="0"/>
              <a:t>Grote </a:t>
            </a:r>
            <a:r>
              <a:rPr lang="nl-NL" altLang="nl-NL" dirty="0">
                <a:solidFill>
                  <a:schemeClr val="accent1"/>
                </a:solidFill>
              </a:rPr>
              <a:t>lichamelijke veranderingen</a:t>
            </a:r>
          </a:p>
          <a:p>
            <a:pPr>
              <a:buFont typeface="Arial" panose="020B0604020202020204" pitchFamily="34" charset="0"/>
              <a:buNone/>
            </a:pPr>
            <a:r>
              <a:rPr lang="nl-NL" altLang="nl-NL" dirty="0"/>
              <a:t>	</a:t>
            </a:r>
            <a:r>
              <a:rPr lang="nl-NL" altLang="nl-NL" dirty="0">
                <a:solidFill>
                  <a:schemeClr val="accent1"/>
                </a:solidFill>
              </a:rPr>
              <a:t>Onzekerheid</a:t>
            </a:r>
            <a:r>
              <a:rPr lang="nl-NL" altLang="nl-NL" dirty="0"/>
              <a:t> over het eigen lichaam</a:t>
            </a:r>
          </a:p>
          <a:p>
            <a:pPr>
              <a:buFont typeface="Arial" panose="020B0604020202020204" pitchFamily="34" charset="0"/>
              <a:buNone/>
            </a:pPr>
            <a:r>
              <a:rPr lang="nl-NL" altLang="nl-NL" dirty="0"/>
              <a:t>	</a:t>
            </a:r>
            <a:r>
              <a:rPr lang="nl-NL" altLang="nl-NL" dirty="0">
                <a:solidFill>
                  <a:schemeClr val="accent1"/>
                </a:solidFill>
              </a:rPr>
              <a:t>Stemmingswisselingen </a:t>
            </a:r>
          </a:p>
          <a:p>
            <a:pPr>
              <a:buFont typeface="Arial" panose="020B0604020202020204" pitchFamily="34" charset="0"/>
              <a:buNone/>
            </a:pPr>
            <a:r>
              <a:rPr lang="nl-NL" altLang="nl-NL" dirty="0"/>
              <a:t>	</a:t>
            </a:r>
            <a:r>
              <a:rPr lang="nl-NL" altLang="nl-NL" dirty="0">
                <a:solidFill>
                  <a:schemeClr val="accent1"/>
                </a:solidFill>
              </a:rPr>
              <a:t>Seksuele interesse </a:t>
            </a:r>
            <a:r>
              <a:rPr lang="nl-NL" altLang="nl-NL" dirty="0"/>
              <a:t>in leeftijdgenoten</a:t>
            </a:r>
          </a:p>
          <a:p>
            <a:pPr>
              <a:buFont typeface="Arial" panose="020B0604020202020204" pitchFamily="34" charset="0"/>
              <a:buNone/>
            </a:pPr>
            <a:r>
              <a:rPr lang="nl-NL" altLang="nl-NL" dirty="0"/>
              <a:t>	</a:t>
            </a:r>
            <a:r>
              <a:rPr lang="nl-NL" altLang="nl-NL" dirty="0">
                <a:solidFill>
                  <a:schemeClr val="accent1"/>
                </a:solidFill>
              </a:rPr>
              <a:t>Meer ervaringen </a:t>
            </a:r>
          </a:p>
          <a:p>
            <a:pPr>
              <a:buFont typeface="Arial" panose="020B0604020202020204" pitchFamily="34" charset="0"/>
              <a:buNone/>
            </a:pPr>
            <a:r>
              <a:rPr lang="nl-NL" altLang="nl-NL" dirty="0"/>
              <a:t>	</a:t>
            </a:r>
            <a:r>
              <a:rPr lang="nl-NL" altLang="nl-NL" dirty="0">
                <a:solidFill>
                  <a:schemeClr val="accent1"/>
                </a:solidFill>
              </a:rPr>
              <a:t>Meer interactie </a:t>
            </a:r>
            <a:r>
              <a:rPr lang="nl-NL" altLang="nl-NL" dirty="0"/>
              <a:t>over seks met de ander </a:t>
            </a:r>
          </a:p>
          <a:p>
            <a:pPr>
              <a:buFont typeface="Arial" panose="020B0604020202020204" pitchFamily="34" charset="0"/>
              <a:buNone/>
            </a:pPr>
            <a:r>
              <a:rPr lang="nl-NL" altLang="nl-NL" dirty="0"/>
              <a:t>	(onderhandelen, wensen en grenzen </a:t>
            </a:r>
          </a:p>
          <a:p>
            <a:pPr>
              <a:buFont typeface="Arial" panose="020B0604020202020204" pitchFamily="34" charset="0"/>
              <a:buNone/>
            </a:pPr>
            <a:r>
              <a:rPr lang="nl-NL" altLang="nl-NL" dirty="0"/>
              <a:t>	duidelijk maken)</a:t>
            </a:r>
          </a:p>
          <a:p>
            <a:endParaRPr lang="nl-NL" altLang="nl-NL" sz="1350" dirty="0"/>
          </a:p>
        </p:txBody>
      </p:sp>
      <p:pic>
        <p:nvPicPr>
          <p:cNvPr id="2" name="Afbeelding 1">
            <a:extLst>
              <a:ext uri="{FF2B5EF4-FFF2-40B4-BE49-F238E27FC236}">
                <a16:creationId xmlns:a16="http://schemas.microsoft.com/office/drawing/2014/main" id="{731FAC62-87C4-4003-A309-45C35E73EF53}"/>
              </a:ext>
            </a:extLst>
          </p:cNvPr>
          <p:cNvPicPr>
            <a:picLocks noChangeAspect="1"/>
          </p:cNvPicPr>
          <p:nvPr/>
        </p:nvPicPr>
        <p:blipFill>
          <a:blip r:embed="rId2"/>
          <a:stretch>
            <a:fillRect/>
          </a:stretch>
        </p:blipFill>
        <p:spPr>
          <a:xfrm>
            <a:off x="6073746" y="3138936"/>
            <a:ext cx="1156817" cy="1239119"/>
          </a:xfrm>
          <a:prstGeom prst="rect">
            <a:avLst/>
          </a:prstGeom>
        </p:spPr>
      </p:pic>
      <p:pic>
        <p:nvPicPr>
          <p:cNvPr id="4" name="Afbeelding 3">
            <a:extLst>
              <a:ext uri="{FF2B5EF4-FFF2-40B4-BE49-F238E27FC236}">
                <a16:creationId xmlns:a16="http://schemas.microsoft.com/office/drawing/2014/main" id="{68EC9480-8FAA-45C6-A96F-BDE372D87596}"/>
              </a:ext>
            </a:extLst>
          </p:cNvPr>
          <p:cNvPicPr>
            <a:picLocks noChangeAspect="1"/>
          </p:cNvPicPr>
          <p:nvPr/>
        </p:nvPicPr>
        <p:blipFill>
          <a:blip r:embed="rId3"/>
          <a:stretch>
            <a:fillRect/>
          </a:stretch>
        </p:blipFill>
        <p:spPr>
          <a:xfrm>
            <a:off x="6176326" y="1307951"/>
            <a:ext cx="2822175" cy="1393226"/>
          </a:xfrm>
          <a:prstGeom prst="rect">
            <a:avLst/>
          </a:prstGeom>
        </p:spPr>
      </p:pic>
      <p:pic>
        <p:nvPicPr>
          <p:cNvPr id="7" name="Afbeelding 6">
            <a:extLst>
              <a:ext uri="{FF2B5EF4-FFF2-40B4-BE49-F238E27FC236}">
                <a16:creationId xmlns:a16="http://schemas.microsoft.com/office/drawing/2014/main" id="{C236CEF3-7C44-42B0-A5D6-66170F31D26A}"/>
              </a:ext>
            </a:extLst>
          </p:cNvPr>
          <p:cNvPicPr>
            <a:picLocks noChangeAspect="1"/>
          </p:cNvPicPr>
          <p:nvPr/>
        </p:nvPicPr>
        <p:blipFill>
          <a:blip r:embed="rId4"/>
          <a:stretch>
            <a:fillRect/>
          </a:stretch>
        </p:blipFill>
        <p:spPr>
          <a:xfrm>
            <a:off x="7407826" y="3237717"/>
            <a:ext cx="1736174" cy="1243186"/>
          </a:xfrm>
          <a:prstGeom prst="rect">
            <a:avLst/>
          </a:prstGeom>
        </p:spPr>
      </p:pic>
    </p:spTree>
    <p:extLst>
      <p:ext uri="{BB962C8B-B14F-4D97-AF65-F5344CB8AC3E}">
        <p14:creationId xmlns:p14="http://schemas.microsoft.com/office/powerpoint/2010/main" val="4037598185"/>
      </p:ext>
    </p:extLst>
  </p:cSld>
  <p:clrMapOvr>
    <a:masterClrMapping/>
  </p:clrMapOvr>
</p:sld>
</file>

<file path=ppt/theme/theme1.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010D9F1C-6723-4403-8A0F-7B7B87DEFB83}" vid="{734C3750-47CD-4789-BCDB-5284B5D107A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2DC8F078E0A47AF5A4629A22ECCF7" ma:contentTypeVersion="14" ma:contentTypeDescription="Een nieuw document maken." ma:contentTypeScope="" ma:versionID="44415ca0ba63191cef48e8e080da7568">
  <xsd:schema xmlns:xsd="http://www.w3.org/2001/XMLSchema" xmlns:xs="http://www.w3.org/2001/XMLSchema" xmlns:p="http://schemas.microsoft.com/office/2006/metadata/properties" xmlns:ns2="c4fadacd-f6c5-46f9-ad1c-046a44fc1c12" xmlns:ns3="9c1c412f-b643-446d-99ef-bf26fadf0ee9" targetNamespace="http://schemas.microsoft.com/office/2006/metadata/properties" ma:root="true" ma:fieldsID="9cbbd8eba0559ac490dd5b7f803ba081" ns2:_="" ns3:_="">
    <xsd:import namespace="c4fadacd-f6c5-46f9-ad1c-046a44fc1c12"/>
    <xsd:import namespace="9c1c412f-b643-446d-99ef-bf26fadf0e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adacd-f6c5-46f9-ad1c-046a44fc1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d867c2a-cafd-47d4-9bb7-7e23cb4e68e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1c412f-b643-446d-99ef-bf26fadf0ee9"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4d75fdcb-d4c7-4261-bf05-ae88251487a9}" ma:internalName="TaxCatchAll" ma:showField="CatchAllData" ma:web="9c1c412f-b643-446d-99ef-bf26fadf0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1455E3-A510-4E9C-9353-9CC2EA08C6FA}"/>
</file>

<file path=customXml/itemProps2.xml><?xml version="1.0" encoding="utf-8"?>
<ds:datastoreItem xmlns:ds="http://schemas.openxmlformats.org/officeDocument/2006/customXml" ds:itemID="{19628D32-CC94-4EF6-8280-7A02D79130B1}"/>
</file>

<file path=docProps/app.xml><?xml version="1.0" encoding="utf-8"?>
<Properties xmlns="http://schemas.openxmlformats.org/officeDocument/2006/extended-properties" xmlns:vt="http://schemas.openxmlformats.org/officeDocument/2006/docPropsVTypes">
  <Template>Default Theme</Template>
  <TotalTime>576</TotalTime>
  <Words>1173</Words>
  <Application>Microsoft Office PowerPoint</Application>
  <PresentationFormat>Diavoorstelling (16:9)</PresentationFormat>
  <Paragraphs>209</Paragraphs>
  <Slides>45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45</vt:i4>
      </vt:variant>
    </vt:vector>
  </HeadingPairs>
  <TitlesOfParts>
    <vt:vector size="51" baseType="lpstr">
      <vt:lpstr>Arial</vt:lpstr>
      <vt:lpstr>Calibri</vt:lpstr>
      <vt:lpstr>Google Sans</vt:lpstr>
      <vt:lpstr>museo-sans-rounded</vt:lpstr>
      <vt:lpstr>Poppins</vt:lpstr>
      <vt:lpstr>Default Theme</vt:lpstr>
      <vt:lpstr>Samen Sterk</vt:lpstr>
      <vt:lpstr>PowerPoint-presentatie</vt:lpstr>
      <vt:lpstr>Seksualiteit; algemeen</vt:lpstr>
      <vt:lpstr>Seksualiteit; algemeen</vt:lpstr>
      <vt:lpstr>Seksuele ontwikkeling – basis van onze seksuele identiteit</vt:lpstr>
      <vt:lpstr>0 tot 7 jaar: ontdekken en onderzoeken</vt:lpstr>
      <vt:lpstr>8 t/m 11 jaar: Begin van de puberteit</vt:lpstr>
      <vt:lpstr>Seksuele voorlichting</vt:lpstr>
      <vt:lpstr>12 t/m 16 jaar: Puberteit (hormonen)</vt:lpstr>
      <vt:lpstr> Vanaf 18 jaar </vt:lpstr>
      <vt:lpstr>Jongeren met een chronische aandoening kunnen een andere seksuele ontwikkeling meemaken</vt:lpstr>
      <vt:lpstr>Een goede basis is belangrijk voor je seksuele gezondheid en je verdere seksuele leven</vt:lpstr>
      <vt:lpstr>Behoefteonderzoek Intimiteit, seksualiteit en relaties</vt:lpstr>
      <vt:lpstr>Behoefteonderzoek - resultaten</vt:lpstr>
      <vt:lpstr>PowerPoint-presentatie</vt:lpstr>
      <vt:lpstr>Behoefteonderzoek - resultaten</vt:lpstr>
      <vt:lpstr>Behoefteonderzoek - resultaten</vt:lpstr>
      <vt:lpstr>Seksualiteit / intimiteit en chronisch nierfalen</vt:lpstr>
      <vt:lpstr>Nierfunctievervangende therapie</vt:lpstr>
      <vt:lpstr>Symptomen / klachten bij nierschade</vt:lpstr>
      <vt:lpstr>PowerPoint-presentatie</vt:lpstr>
      <vt:lpstr>Nierschade -&gt; vaatschade</vt:lpstr>
      <vt:lpstr>PowerPoint-presentatie</vt:lpstr>
      <vt:lpstr>Vaatschade - nierfilters (nefronen) - nierfalen</vt:lpstr>
      <vt:lpstr>Stadia nierfalen</vt:lpstr>
      <vt:lpstr>Seksuele problemen / klachten en nierfalen</vt:lpstr>
      <vt:lpstr>PowerPoint-presentatie</vt:lpstr>
      <vt:lpstr>PowerPoint-presentatie</vt:lpstr>
      <vt:lpstr>PowerPoint-presentatie</vt:lpstr>
      <vt:lpstr>PowerPoint-presentatie</vt:lpstr>
      <vt:lpstr>&lt;-&gt; Klachten op het gebied van seksualiteit: Verminderde interesse in seks (64 %)</vt:lpstr>
      <vt:lpstr>Problemen om seksueel opgewonden te raken (44%)</vt:lpstr>
      <vt:lpstr>Voorwaarden voor een adequate opwinding</vt:lpstr>
      <vt:lpstr>Tips voor adequate opwinding</vt:lpstr>
      <vt:lpstr>Erectieproblemen (44%)</vt:lpstr>
      <vt:lpstr>Erectieproblemen; invloed van medicatie</vt:lpstr>
      <vt:lpstr>Erectieproblemen; behandeling</vt:lpstr>
      <vt:lpstr>Erectieproblemen; behandeling</vt:lpstr>
      <vt:lpstr>Erectieproblemen; behandeling</vt:lpstr>
      <vt:lpstr>Moeilijk vochtig worden (vagina) – pijn bij vrijen (59 %)</vt:lpstr>
      <vt:lpstr>Moeilijk vochtig worden (vagina) – pijn bij vrijen</vt:lpstr>
      <vt:lpstr>Ongemak van bijvoorbeeld lijnen, shunt Ntx nier (5%) </vt:lpstr>
      <vt:lpstr>PowerPoint-presentatie</vt:lpstr>
      <vt:lpstr>Seksuele hulpverlening / websites</vt:lpstr>
      <vt:lpstr>Dank voor uw aandacht,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 Sterk</dc:title>
  <dc:creator>Knoll, Jacqueline</dc:creator>
  <cp:lastModifiedBy>Knoll, Jacqueline</cp:lastModifiedBy>
  <cp:revision>5</cp:revision>
  <dcterms:created xsi:type="dcterms:W3CDTF">2024-05-20T11:36:49Z</dcterms:created>
  <dcterms:modified xsi:type="dcterms:W3CDTF">2024-05-24T12:18:18Z</dcterms:modified>
</cp:coreProperties>
</file>